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4" r:id="rId47"/>
    <p:sldId id="305" r:id="rId48"/>
    <p:sldId id="301" r:id="rId49"/>
    <p:sldId id="302" r:id="rId50"/>
    <p:sldId id="303" r:id="rId51"/>
    <p:sldId id="306" r:id="rId52"/>
    <p:sldId id="307" r:id="rId53"/>
    <p:sldId id="308" r:id="rId54"/>
    <p:sldId id="310" r:id="rId55"/>
    <p:sldId id="311" r:id="rId56"/>
  </p:sldIdLst>
  <p:sldSz cx="18288000" cy="10287000"/>
  <p:notesSz cx="6858000" cy="9144000"/>
  <p:embeddedFontLst>
    <p:embeddedFont>
      <p:font typeface="Anek Bangla SemiBold" panose="020B0600000101010101" charset="-127"/>
      <p:regular r:id="rId58"/>
      <p:bold r:id="rId59"/>
    </p:embeddedFont>
    <p:embeddedFont>
      <p:font typeface="Roboto Mono" panose="00000009000000000000" pitchFamily="49" charset="0"/>
      <p:regular r:id="rId60"/>
      <p:bold r:id="rId61"/>
      <p:italic r:id="rId62"/>
      <p:boldItalic r:id="rId63"/>
    </p:embeddedFont>
    <p:embeddedFont>
      <p:font typeface="Trebuchet MS" panose="020B0603020202020204" pitchFamily="34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1BE100F-5CD4-4B20-AF47-B5C21EB36227}">
  <a:tblStyle styleId="{81BE100F-5CD4-4B20-AF47-B5C21EB362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654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저희가 발표할 주제는 ‘딥러닝으로 예측한 지하철 혼잡도 활용 광고 최적화 방안’ 입니다.</a:t>
            </a: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c9b14bd4c_1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프로젝트 팀 구성 및 역할입니다.</a:t>
            </a:r>
            <a:endParaRPr/>
          </a:p>
        </p:txBody>
      </p:sp>
      <p:sp>
        <p:nvSpPr>
          <p:cNvPr id="257" name="Google Shape;257;g35c9b14bd4c_1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cef960ac1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저희는 9일 동안 프로젝트를 진행하며, 주제를 정하고 데이터를 수집 및 전처리한 뒤, 분석과 모델링을 통해 결과를 도출하고 발표 자료를 완성했습니다</a:t>
            </a:r>
            <a:endParaRPr/>
          </a:p>
        </p:txBody>
      </p:sp>
      <p:sp>
        <p:nvSpPr>
          <p:cNvPr id="288" name="Google Shape;288;g35cef960ac1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c9b14bd4c_1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2021년부터 2023년까지 최근 3년간의 데이터 1500만 건을 수집했고, 지하철 혼잡도 데이터와 기상 데이터를 중심으로 프로젝트를 진행했습니다.</a:t>
            </a:r>
            <a:endParaRPr/>
          </a:p>
        </p:txBody>
      </p:sp>
      <p:sp>
        <p:nvSpPr>
          <p:cNvPr id="300" name="Google Shape;300;g35c9b14bd4c_1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5db57ee39f_4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35db57ee39f_4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5db57ee39f_4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35db57ee39f_4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5db57ee39f_4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2021년부터 2023년까지 최근 3년간의 데이터를 수집했고, 지하철 혼잡도 데이터와 기상 데이터를 중심으로 프로젝트를 진행했습니다.</a:t>
            </a:r>
            <a:br>
              <a:rPr lang="ko-KR">
                <a:solidFill>
                  <a:schemeClr val="dk1"/>
                </a:solidFill>
              </a:rPr>
            </a:br>
            <a:r>
              <a:rPr lang="ko-KR">
                <a:solidFill>
                  <a:schemeClr val="dk1"/>
                </a:solidFill>
              </a:rPr>
              <a:t>(앞페이지 삭제해도 되려나?) 앞페이지 삭제하면 서두에 이거 깔고 </a:t>
            </a:r>
            <a:endParaRPr/>
          </a:p>
        </p:txBody>
      </p:sp>
      <p:sp>
        <p:nvSpPr>
          <p:cNvPr id="344" name="Google Shape;344;g35db57ee39f_4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db57ee39f_4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저희 모델에서 예측하고자 하는 목표 변수는 </a:t>
            </a:r>
            <a:r>
              <a:rPr lang="ko-KR" b="1">
                <a:solidFill>
                  <a:schemeClr val="dk1"/>
                </a:solidFill>
              </a:rPr>
              <a:t>열차 혼잡도</a:t>
            </a:r>
            <a:r>
              <a:rPr lang="ko-KR">
                <a:solidFill>
                  <a:schemeClr val="dk1"/>
                </a:solidFill>
              </a:rPr>
              <a:t>입니다.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>
                <a:solidFill>
                  <a:schemeClr val="dk1"/>
                </a:solidFill>
              </a:rPr>
              <a:t>열차 혼잡도는 </a:t>
            </a:r>
            <a:r>
              <a:rPr lang="ko-KR" b="1">
                <a:solidFill>
                  <a:schemeClr val="dk1"/>
                </a:solidFill>
              </a:rPr>
              <a:t>실제 열차에 탑승한 인원수를 해당 열차의 탑승 기준 인원수로 나눈 후, 이를 100으로 곱한 비율</a:t>
            </a:r>
            <a:r>
              <a:rPr lang="ko-KR">
                <a:solidFill>
                  <a:schemeClr val="dk1"/>
                </a:solidFill>
              </a:rPr>
              <a:t>로 계산됩니다</a:t>
            </a:r>
            <a:endParaRPr/>
          </a:p>
        </p:txBody>
      </p:sp>
      <p:sp>
        <p:nvSpPr>
          <p:cNvPr id="361" name="Google Shape;361;g35db57ee39f_4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5db57ee39f_4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데이터를 살펴본 결과, 기상 데이터에서 측정이 불가능한 경우가 -99로 기록되어 있음을 확인했습니다. 전처리 방법을4가지로 나누어 샘플 테스트한 결과, -99 값이 5% 미만일 때는 데이터를 제거하고, 10% 미만일 때는 선형 보간법으로 대체하며, 10% 이상일 경우에는 -99 값을 0으로 두고 별도의 이진 변수를 만들어 결측 여부를 표시하는 방법이 가장 높은 성능을 보여 최종적으로 이 방법을 채택하였습니다</a:t>
            </a:r>
            <a:endParaRPr/>
          </a:p>
        </p:txBody>
      </p:sp>
      <p:sp>
        <p:nvSpPr>
          <p:cNvPr id="380" name="Google Shape;380;g35db57ee39f_4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3078dc3056fd92a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두 번째로, 풍향 변수는 음수 값이 존재할 수 없는데, 데이터에서 음수 값이 발견되어 이를 삭제하는 전처리 작업을 진행하였습니다.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세 번째로, 역명, 호선, 상하구분, 그리고 AWS 지점코드와 같은 범주형 변수들은 원-핫 인코딩을 통해 처리하였습니다.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호선 전체에 대해 학습을 진행할 때는 메모리 이슈로 인하여 임베딩 기법을 사용해 메모리를 절감하였습니다.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마지막으로, 독립 변수들 간의 스케일 차이를 줄이기 위해 민맥스 스케일링을 적용하였고, 종속 변수는 정규분포 형태에 가깝도록 스탠다드 스케일링을 사용하였습니다.</a:t>
            </a:r>
            <a:endParaRPr/>
          </a:p>
        </p:txBody>
      </p:sp>
      <p:sp>
        <p:nvSpPr>
          <p:cNvPr id="400" name="Google Shape;400;g33078dc3056fd92a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5d91b0a7cd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/>
              <a:t>마지막으로, 새롭게 생성한 파생 변수에 대해 소개하겠습니다.</a:t>
            </a:r>
            <a:br>
              <a:rPr lang="ko-KR"/>
            </a:br>
            <a:r>
              <a:rPr lang="ko-KR"/>
              <a:t> 시간 변수에서 주기성을 반영할 수 있도록 요일, 연도, 월, 일 변수를 추가하였고,</a:t>
            </a:r>
            <a:br>
              <a:rPr lang="ko-KR"/>
            </a:br>
            <a:r>
              <a:rPr lang="ko-KR"/>
              <a:t> 설날, 추석, 어린이날과 같은 주요 휴일 여부도 함께 포함시켰습니다.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/>
              <a:t>월, 요일과 같은 시계열 변수는 단수 숫자 표현으로는 주기성 특성을 반영하지 못하므로 cos,sin 변환을 적용하였습니다.</a:t>
            </a:r>
            <a:br>
              <a:rPr lang="ko-KR"/>
            </a:br>
            <a:r>
              <a:rPr lang="ko-KR"/>
              <a:t> 또한, 수도권대기환경청에서 정한 미세먼지 등급 기준에 따라 미세먼지 등급 변수를 새로 만들었습니다.</a:t>
            </a:r>
            <a:endParaRPr/>
          </a:p>
        </p:txBody>
      </p:sp>
      <p:sp>
        <p:nvSpPr>
          <p:cNvPr id="415" name="Google Shape;415;g35d91b0a7cd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프로젝트 개요, 프로젝트 팀 구성 및 역할, 프로젝트 수행 절차 및 방법, 프로젝트 수행결과, 자체 평가 의견 순으로 발표 하겠습니다.</a:t>
            </a: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5db57ee39f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모델을 만들기 전에 EDA(탐색적 데이터 분석)를 통해 데이터를 살펴보았습니다. 이 그래프는 일별 평균 혼잡도를 나타낸 것으로, 2021년부터 2023년까지 점차 상승하는 추세가 나타납니다. 이는 코로나19로 인해 한때 감소했던 지하철 이용량이 시간이 지남에 따라 점차 회복되었기 때문으로 해석할 수 있습니다.</a:t>
            </a:r>
            <a:endParaRPr/>
          </a:p>
        </p:txBody>
      </p:sp>
      <p:sp>
        <p:nvSpPr>
          <p:cNvPr id="432" name="Google Shape;432;g35db57ee39f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5db57ee39f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그다음으로는 월별 혼잡도 변화를 분석했습니다. 그 결과, 여름방학과 겨울방학 시기에는 혼잡도가 눈에 띄게 감소하는 경향을 보였습니다. 이는 방학 기간 동안 대학생의 지하철 이용이 줄어들기 때문인 것으로 추정됩니다.</a:t>
            </a:r>
            <a:endParaRPr/>
          </a:p>
        </p:txBody>
      </p:sp>
      <p:sp>
        <p:nvSpPr>
          <p:cNvPr id="453" name="Google Shape;453;g35db57ee39f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5cef960ac1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다음은 평일 토요일 일요일 혼잡도 비교 그래프 입니다. 혼잡도는 요일에 따라 뚜렷한 차이를 보였습니다. 평일의 혼잡도가 가장 높았으며, 그다음은 토요일, 일요일 순으로 나타났습니다. 이는 출퇴근 및 통학 수요가 주중에 집중되어 있기 때문으로 보입니다.</a:t>
            </a:r>
            <a:endParaRPr/>
          </a:p>
        </p:txBody>
      </p:sp>
      <p:sp>
        <p:nvSpPr>
          <p:cNvPr id="475" name="Google Shape;475;g35cef960ac1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5cef960ac1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시간대별로 평균 혼잡도가 어떻게 달라지는지 살펴보았습니다. 통근 수요 집중으로 인해 출퇴근 시간대의 혼잡도가 가장 높았으며, 심야에는 매우 낮아지는 양상을 보였습니다.</a:t>
            </a:r>
            <a:endParaRPr/>
          </a:p>
        </p:txBody>
      </p:sp>
      <p:sp>
        <p:nvSpPr>
          <p:cNvPr id="492" name="Google Shape;492;g35cef960ac1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5d91b0a7cd_4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휴일 여부에 따라 평균 혼잡도를 그래프로 확인해본 결과, 평일의 혼잡도가 주말이나 공휴일보다 더 높게 나타났습니다</a:t>
            </a:r>
            <a:endParaRPr/>
          </a:p>
        </p:txBody>
      </p:sp>
      <p:sp>
        <p:nvSpPr>
          <p:cNvPr id="512" name="Google Shape;512;g35d91b0a7cd_4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5d91b0a7cd_2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기상 이슈별로 혼잡도 변화를 분석한 결과, 황사 관측 시 혼잡도가 약 9.29% 증가하며 외출이 지속되는 경향을 보였습니다. 반면, 한파와 태풍은 혼잡도 변화가 크지 않았습니다. </a:t>
            </a:r>
            <a:endParaRPr/>
          </a:p>
        </p:txBody>
      </p:sp>
      <p:sp>
        <p:nvSpPr>
          <p:cNvPr id="529" name="Google Shape;529;g35d91b0a7cd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d91b0a7cd_2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자연 재해별 혼잡도 변화를 비교한 결과, 한파·태풍 발생시 혼잡도가 감소하지만, 황사 발생 시 혼잡도는 약 12.6%p 증가하는 경향을 보였습니다.</a:t>
            </a:r>
            <a:endParaRPr/>
          </a:p>
        </p:txBody>
      </p:sp>
      <p:sp>
        <p:nvSpPr>
          <p:cNvPr id="547" name="Google Shape;547;g35d91b0a7cd_2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5d91b0a7cd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황사와 관련성 있는 미세먼지와 혼잡도를 비교해본 결과 황사특보는 지하철의 혼잡도에 영향을 주지만, 미세먼지는 일상에 영향을 주지 않는 것으로 판단됩니다.</a:t>
            </a:r>
            <a:endParaRPr/>
          </a:p>
        </p:txBody>
      </p:sp>
      <p:sp>
        <p:nvSpPr>
          <p:cNvPr id="567" name="Google Shape;567;g35d91b0a7cd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5d6ea00349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호선별 평균 혼잡도와 승차 승객 수에 차이가 있어, 호선별과 전체 호선 데이터를 나누어 분석할 필요가 있다고 판단했습니다.</a:t>
            </a:r>
            <a:endParaRPr/>
          </a:p>
        </p:txBody>
      </p:sp>
      <p:sp>
        <p:nvSpPr>
          <p:cNvPr id="585" name="Google Shape;585;g35d6ea00349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5db57ee39f_4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3810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시계열 딥러닝 모델 학습을 위해 훈련데이터는 21년 1월 1일부터 23년 7월 24일 23시로 전체 데이터의 80%, 테스트 데이터는 23년 7월 25일부터 23년 12월 31일 23시까지로 20%를 사용하였습니다.</a:t>
            </a:r>
            <a:br>
              <a:rPr lang="ko-KR">
                <a:solidFill>
                  <a:schemeClr val="dk1"/>
                </a:solidFill>
              </a:rPr>
            </a:br>
            <a:r>
              <a:rPr lang="ko-KR">
                <a:solidFill>
                  <a:schemeClr val="dk1"/>
                </a:solidFill>
              </a:rPr>
              <a:t>또한, 시계열 데이터에서 </a:t>
            </a:r>
            <a:r>
              <a:rPr lang="ko-KR" b="1">
                <a:solidFill>
                  <a:schemeClr val="dk1"/>
                </a:solidFill>
              </a:rPr>
              <a:t>이전 여러 시간의 데이터를 입력으로 사용하여</a:t>
            </a:r>
            <a:r>
              <a:rPr lang="ko-KR">
                <a:solidFill>
                  <a:schemeClr val="dk1"/>
                </a:solidFill>
              </a:rPr>
              <a:t>, </a:t>
            </a:r>
            <a:r>
              <a:rPr lang="ko-KR" b="1">
                <a:solidFill>
                  <a:schemeClr val="dk1"/>
                </a:solidFill>
              </a:rPr>
              <a:t>다음 시점의 값을 예측</a:t>
            </a:r>
            <a:r>
              <a:rPr lang="ko-KR">
                <a:solidFill>
                  <a:schemeClr val="dk1"/>
                </a:solidFill>
              </a:rPr>
              <a:t>하는 구조가 필요했기에 Keras의 </a:t>
            </a:r>
            <a:r>
              <a:rPr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타임시리즈제너레이터</a:t>
            </a:r>
            <a:r>
              <a:rPr lang="ko-KR">
                <a:solidFill>
                  <a:schemeClr val="dk1"/>
                </a:solidFill>
              </a:rPr>
              <a:t>를 활용하여 </a:t>
            </a:r>
            <a:r>
              <a:rPr lang="ko-KR" b="1">
                <a:solidFill>
                  <a:schemeClr val="dk1"/>
                </a:solidFill>
              </a:rPr>
              <a:t>입력 시퀀스와 타깃을 생성</a:t>
            </a:r>
            <a:r>
              <a:rPr lang="ko-KR">
                <a:solidFill>
                  <a:schemeClr val="dk1"/>
                </a:solidFill>
              </a:rPr>
              <a:t>하였습니다.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600" name="Google Shape;600;g35db57ee39f_4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d91b0a7cd_3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2024년  서울지하철 1~8호선 총 승하차 인원 27억명에 달했습니다.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지하철은 다양한 성별과 연령층이 이용하는 주요 교통수단으로써 광고 노출에 매우 유리한 장소입니다.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127" name="Google Shape;127;g35d91b0a7cd_3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5db57ee39f_4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옵티마이저는 Adam을, 손실 함수는 MSE(Mean Squared Error)를 사용하였습니다.</a:t>
            </a:r>
            <a:br>
              <a:rPr lang="ko-KR">
                <a:solidFill>
                  <a:schemeClr val="dk1"/>
                </a:solidFill>
              </a:rPr>
            </a:br>
            <a:r>
              <a:rPr lang="ko-KR">
                <a:solidFill>
                  <a:schemeClr val="dk1"/>
                </a:solidFill>
              </a:rPr>
              <a:t> 모델 체크포인트(ModelCheckpoint)를 활용해 </a:t>
            </a:r>
            <a:r>
              <a:rPr lang="ko-KR" b="1">
                <a:solidFill>
                  <a:schemeClr val="dk1"/>
                </a:solidFill>
              </a:rPr>
              <a:t>검증 성능이 가장 우수한 시점의 모델 가중치를 저장</a:t>
            </a:r>
            <a:r>
              <a:rPr lang="ko-KR">
                <a:solidFill>
                  <a:schemeClr val="dk1"/>
                </a:solidFill>
              </a:rPr>
              <a:t>하도록 설정하였고,</a:t>
            </a:r>
            <a:br>
              <a:rPr lang="ko-KR">
                <a:solidFill>
                  <a:schemeClr val="dk1"/>
                </a:solidFill>
              </a:rPr>
            </a:br>
            <a:r>
              <a:rPr lang="ko-KR">
                <a:solidFill>
                  <a:schemeClr val="dk1"/>
                </a:solidFill>
              </a:rPr>
              <a:t> EarlyStopping을 적용해 </a:t>
            </a:r>
            <a:r>
              <a:rPr lang="ko-KR" b="1">
                <a:solidFill>
                  <a:schemeClr val="dk1"/>
                </a:solidFill>
              </a:rPr>
              <a:t>검증 성능이 3회 연속 향상되지 않을 경우 학습을 조기 종료</a:t>
            </a:r>
            <a:r>
              <a:rPr lang="ko-KR">
                <a:solidFill>
                  <a:schemeClr val="dk1"/>
                </a:solidFill>
              </a:rPr>
              <a:t>하도록 하였습니다.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또한, </a:t>
            </a:r>
            <a:r>
              <a:rPr lang="ko-KR" b="1">
                <a:solidFill>
                  <a:schemeClr val="dk1"/>
                </a:solidFill>
              </a:rPr>
              <a:t>오차 그래프를 분석하여 추가 학습이 필요하다고 판단되면 이어서 학습을 진행</a:t>
            </a:r>
            <a:r>
              <a:rPr lang="ko-KR">
                <a:solidFill>
                  <a:schemeClr val="dk1"/>
                </a:solidFill>
              </a:rPr>
              <a:t>하였으며,</a:t>
            </a:r>
            <a:br>
              <a:rPr lang="ko-KR">
                <a:solidFill>
                  <a:schemeClr val="dk1"/>
                </a:solidFill>
              </a:rPr>
            </a:br>
            <a:r>
              <a:rPr lang="ko-KR">
                <a:solidFill>
                  <a:schemeClr val="dk1"/>
                </a:solidFill>
              </a:rPr>
              <a:t> </a:t>
            </a:r>
            <a:r>
              <a:rPr lang="ko-KR" b="1">
                <a:solidFill>
                  <a:schemeClr val="dk1"/>
                </a:solidFill>
              </a:rPr>
              <a:t>모델 성능이 일정 수준에서 정체될 경우 학습률을 자동으로 감소시키는 리듀스 러닝레이트 온 플래토 콜백 함수</a:t>
            </a:r>
            <a:r>
              <a:rPr lang="ko-KR">
                <a:solidFill>
                  <a:schemeClr val="dk1"/>
                </a:solidFill>
              </a:rPr>
              <a:t>를 사용하여,</a:t>
            </a:r>
            <a:br>
              <a:rPr lang="ko-KR">
                <a:solidFill>
                  <a:schemeClr val="dk1"/>
                </a:solidFill>
              </a:rPr>
            </a:br>
            <a:r>
              <a:rPr lang="ko-KR">
                <a:solidFill>
                  <a:schemeClr val="dk1"/>
                </a:solidFill>
              </a:rPr>
              <a:t> validaion loss가 일정 에폭 동안 개선되지 않으면 learning rate를 줄이도록 하였습니다.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612" name="Google Shape;612;g35db57ee39f_4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3078dc3056fd92a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기상 변수는 시간에 따라 연속적으로 변하며, </a:t>
            </a:r>
            <a:r>
              <a:rPr lang="ko-KR" sz="1000" b="1">
                <a:solidFill>
                  <a:schemeClr val="dk1"/>
                </a:solidFill>
              </a:rPr>
              <a:t>시계열적인 특성이 강한 데이터</a:t>
            </a:r>
            <a:r>
              <a:rPr lang="ko-KR" sz="1000">
                <a:solidFill>
                  <a:schemeClr val="dk1"/>
                </a:solidFill>
              </a:rPr>
              <a:t>입니다.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1D1D1F"/>
                </a:solidFill>
                <a:highlight>
                  <a:schemeClr val="lt1"/>
                </a:highlight>
              </a:rPr>
              <a:t>따라서 게이트를 이용해 RNN의 장기 의존성 문제를 완화한 </a:t>
            </a:r>
            <a:r>
              <a:rPr lang="ko-KR" sz="1000">
                <a:solidFill>
                  <a:schemeClr val="dk1"/>
                </a:solidFill>
              </a:rPr>
              <a:t> </a:t>
            </a:r>
            <a:r>
              <a:rPr lang="ko-KR" sz="1000" b="1">
                <a:solidFill>
                  <a:schemeClr val="dk1"/>
                </a:solidFill>
              </a:rPr>
              <a:t>LSTM과 GRU 모델을 활용</a:t>
            </a:r>
            <a:r>
              <a:rPr lang="ko-KR" sz="1000">
                <a:solidFill>
                  <a:schemeClr val="dk1"/>
                </a:solidFill>
              </a:rPr>
              <a:t>하였습니다.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LSTM은  입력 , 망각, 게이트의 </a:t>
            </a:r>
            <a:r>
              <a:rPr lang="ko-KR" sz="1000" b="1">
                <a:solidFill>
                  <a:schemeClr val="dk1"/>
                </a:solidFill>
              </a:rPr>
              <a:t>총 3가지 게이트를 사용</a:t>
            </a:r>
            <a:r>
              <a:rPr lang="ko-KR" sz="1000">
                <a:solidFill>
                  <a:schemeClr val="dk1"/>
                </a:solidFill>
              </a:rPr>
              <a:t>하여</a:t>
            </a:r>
            <a:br>
              <a:rPr lang="ko-KR" sz="1000">
                <a:solidFill>
                  <a:schemeClr val="dk1"/>
                </a:solidFill>
              </a:rPr>
            </a:br>
            <a:r>
              <a:rPr lang="ko-KR" sz="1000">
                <a:solidFill>
                  <a:schemeClr val="dk1"/>
                </a:solidFill>
              </a:rPr>
              <a:t>중요하지 않은 과거 정보는 버리고, </a:t>
            </a:r>
            <a:r>
              <a:rPr lang="ko-KR" sz="1000" b="1">
                <a:solidFill>
                  <a:schemeClr val="dk1"/>
                </a:solidFill>
              </a:rPr>
              <a:t>중요한 정보는 장기적으로 기억할 수 있는 구조</a:t>
            </a:r>
            <a:r>
              <a:rPr lang="ko-KR" sz="1000">
                <a:solidFill>
                  <a:schemeClr val="dk1"/>
                </a:solidFill>
              </a:rPr>
              <a:t>입니다.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반면 GRU는</a:t>
            </a:r>
            <a:br>
              <a:rPr lang="ko-KR" sz="1000">
                <a:solidFill>
                  <a:schemeClr val="dk1"/>
                </a:solidFill>
              </a:rPr>
            </a:br>
            <a:r>
              <a:rPr lang="ko-KR" sz="1000">
                <a:solidFill>
                  <a:schemeClr val="dk1"/>
                </a:solidFill>
              </a:rPr>
              <a:t>리셋, 업데이트, </a:t>
            </a:r>
            <a:r>
              <a:rPr lang="ko-KR" sz="1000" b="1">
                <a:solidFill>
                  <a:schemeClr val="dk1"/>
                </a:solidFill>
              </a:rPr>
              <a:t>두 개의 게이트만을 사용하여 구조가 더 간단</a:t>
            </a:r>
            <a:r>
              <a:rPr lang="ko-KR" sz="1000">
                <a:solidFill>
                  <a:schemeClr val="dk1"/>
                </a:solidFill>
              </a:rPr>
              <a:t>합니다.</a:t>
            </a:r>
            <a:br>
              <a:rPr lang="ko-KR" sz="1000">
                <a:solidFill>
                  <a:schemeClr val="dk1"/>
                </a:solidFill>
              </a:rPr>
            </a:br>
            <a:r>
              <a:rPr lang="ko-KR" sz="1000">
                <a:solidFill>
                  <a:schemeClr val="dk1"/>
                </a:solidFill>
              </a:rPr>
              <a:t>비교적 연산량이 적고 학습 속도가 빠르기에 장기의존성을 단순하지만 효과적으로 처리할 수 있습니다.</a:t>
            </a:r>
            <a:endParaRPr sz="1000"/>
          </a:p>
        </p:txBody>
      </p:sp>
      <p:sp>
        <p:nvSpPr>
          <p:cNvPr id="624" name="Google Shape;624;g33078dc3056fd92a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5db57ee39f_4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b="1">
                <a:solidFill>
                  <a:schemeClr val="dk1"/>
                </a:solidFill>
              </a:rPr>
              <a:t>따라서 GRU와 LSTM을 베이스모델로 설정해 2호선 데이터를 샘플 테스트한 결과, LSTM이 전반적으로 더 낮은 RMSE와 높은 결정계수로 우수한 성능을 보였습니다.</a:t>
            </a:r>
            <a:br>
              <a:rPr lang="ko-KR" b="1">
                <a:solidFill>
                  <a:schemeClr val="dk1"/>
                </a:solidFill>
              </a:rPr>
            </a:br>
            <a:r>
              <a:rPr lang="ko-KR">
                <a:solidFill>
                  <a:schemeClr val="dk1"/>
                </a:solidFill>
              </a:rPr>
              <a:t>대규모 3개년치 데이터를 활용하기 때문에,  GRU는 대용량의 데이터에 적합하지 않다고 판단하여 최종적으로 LSTM을 선택하였습니다.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644" name="Google Shape;644;g35db57ee39f_4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35d6ea00349_1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b="1">
                <a:solidFill>
                  <a:schemeClr val="dk1"/>
                </a:solidFill>
              </a:rPr>
              <a:t>호선별 이용목적이나 특성이 다르다는 점</a:t>
            </a:r>
            <a:r>
              <a:rPr lang="ko-KR">
                <a:solidFill>
                  <a:schemeClr val="dk1"/>
                </a:solidFill>
              </a:rPr>
              <a:t>을 고려하여 전체 호선 학습, 전체 호선 학습에 대해 호선별 순서대로 전이학습을 진행,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그리고 </a:t>
            </a:r>
            <a:r>
              <a:rPr lang="ko-KR" b="1">
                <a:solidFill>
                  <a:schemeClr val="dk1"/>
                </a:solidFill>
              </a:rPr>
              <a:t>호선별로 개별 분석</a:t>
            </a:r>
            <a:r>
              <a:rPr lang="ko-KR">
                <a:solidFill>
                  <a:schemeClr val="dk1"/>
                </a:solidFill>
              </a:rPr>
              <a:t>을 진행하였습니다.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그 결과, </a:t>
            </a:r>
            <a:r>
              <a:rPr lang="ko-KR" b="1">
                <a:solidFill>
                  <a:schemeClr val="dk1"/>
                </a:solidFill>
              </a:rPr>
              <a:t>호선별로 독립적인 모델을 학습하는 방식이 더 효과적</a:t>
            </a:r>
            <a:r>
              <a:rPr lang="ko-KR">
                <a:solidFill>
                  <a:schemeClr val="dk1"/>
                </a:solidFill>
              </a:rPr>
              <a:t>이라는 결론을 얻어 호선별로 모델을 학습시키는 방법을 채택하였습니다.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g35d6ea00349_1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5cef960ac1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b="1">
                <a:solidFill>
                  <a:schemeClr val="dk1"/>
                </a:solidFill>
              </a:rPr>
              <a:t>지하철 노선마다 이용 목적과 패턴에 차이가 있기 때문에</a:t>
            </a:r>
            <a:r>
              <a:rPr lang="ko-KR">
                <a:solidFill>
                  <a:schemeClr val="dk1"/>
                </a:solidFill>
              </a:rPr>
              <a:t>,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b="1">
                <a:solidFill>
                  <a:schemeClr val="dk1"/>
                </a:solidFill>
              </a:rPr>
              <a:t>호선별 특징을 반영한 모델을 구축하여 예측 정확도를 높이고자 하였습니다.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이를 위해 전체 데이터를 </a:t>
            </a:r>
            <a:r>
              <a:rPr lang="ko-KR" b="1">
                <a:solidFill>
                  <a:schemeClr val="dk1"/>
                </a:solidFill>
              </a:rPr>
              <a:t>호선별로 분할해 각각 학습</a:t>
            </a:r>
            <a:r>
              <a:rPr lang="ko-KR">
                <a:solidFill>
                  <a:schemeClr val="dk1"/>
                </a:solidFill>
              </a:rPr>
              <a:t>시켰으며,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chemeClr val="dk1"/>
                </a:solidFill>
              </a:rPr>
              <a:t>총 8개의 LSTM 모델</a:t>
            </a:r>
            <a:r>
              <a:rPr lang="ko-KR">
                <a:solidFill>
                  <a:schemeClr val="dk1"/>
                </a:solidFill>
              </a:rPr>
              <a:t>을 별도로 구축하였습니다.</a:t>
            </a:r>
            <a:endParaRPr/>
          </a:p>
        </p:txBody>
      </p:sp>
      <p:sp>
        <p:nvSpPr>
          <p:cNvPr id="676" name="Google Shape;676;g35cef960ac1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3078dc3056fd92a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b="1">
                <a:solidFill>
                  <a:schemeClr val="dk1"/>
                </a:solidFill>
              </a:rPr>
              <a:t>시간의 흐름에 따라 한 방향으로만 정보를 전달하는 단방향 LSTM과,</a:t>
            </a:r>
            <a:br>
              <a:rPr lang="ko-KR" b="1">
                <a:solidFill>
                  <a:schemeClr val="dk1"/>
                </a:solidFill>
              </a:rPr>
            </a:br>
            <a:r>
              <a:rPr lang="ko-KR" b="1">
                <a:solidFill>
                  <a:schemeClr val="dk1"/>
                </a:solidFill>
              </a:rPr>
              <a:t> 양방향으로 정보를 주고받는 양방향 LSTM을 비교한 결과</a:t>
            </a:r>
            <a:r>
              <a:rPr lang="ko-KR">
                <a:solidFill>
                  <a:schemeClr val="dk1"/>
                </a:solidFill>
              </a:rPr>
              <a:t>,</a:t>
            </a:r>
            <a:br>
              <a:rPr lang="ko-KR">
                <a:solidFill>
                  <a:schemeClr val="dk1"/>
                </a:solidFill>
              </a:rPr>
            </a:br>
            <a:r>
              <a:rPr lang="ko-KR">
                <a:solidFill>
                  <a:schemeClr val="dk1"/>
                </a:solidFill>
              </a:rPr>
              <a:t> </a:t>
            </a:r>
            <a:r>
              <a:rPr lang="ko-KR" b="1">
                <a:solidFill>
                  <a:schemeClr val="dk1"/>
                </a:solidFill>
              </a:rPr>
              <a:t>단방향 LSTM이 소폭 더 우수한 성능을 보여 단방향 구조를 선택하였습니다.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또한, LSTM 레이어를 </a:t>
            </a:r>
            <a:r>
              <a:rPr lang="ko-KR" b="1">
                <a:solidFill>
                  <a:schemeClr val="dk1"/>
                </a:solidFill>
              </a:rPr>
              <a:t>2단과 3단으로 쌓은 모델을 비교</a:t>
            </a:r>
            <a:r>
              <a:rPr lang="ko-KR">
                <a:solidFill>
                  <a:schemeClr val="dk1"/>
                </a:solidFill>
              </a:rPr>
              <a:t>한 결과,</a:t>
            </a:r>
            <a:br>
              <a:rPr lang="ko-KR">
                <a:solidFill>
                  <a:schemeClr val="dk1"/>
                </a:solidFill>
              </a:rPr>
            </a:br>
            <a:r>
              <a:rPr lang="ko-KR">
                <a:solidFill>
                  <a:schemeClr val="dk1"/>
                </a:solidFill>
              </a:rPr>
              <a:t> </a:t>
            </a:r>
            <a:r>
              <a:rPr lang="ko-KR" b="1">
                <a:solidFill>
                  <a:schemeClr val="dk1"/>
                </a:solidFill>
              </a:rPr>
              <a:t>2단 구조는 4.2의 RMSE, 3단 구조는 5.05 RMSE로 2단 구조가 더 좋은 성능을</a:t>
            </a:r>
            <a:r>
              <a:rPr lang="ko-KR">
                <a:solidFill>
                  <a:schemeClr val="dk1"/>
                </a:solidFill>
              </a:rPr>
              <a:t> 보였습니다.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 최종적으로 2</a:t>
            </a:r>
            <a:r>
              <a:rPr lang="ko-KR" b="1">
                <a:solidFill>
                  <a:schemeClr val="dk1"/>
                </a:solidFill>
              </a:rPr>
              <a:t>층 단방향 LSTM 구조</a:t>
            </a:r>
            <a:r>
              <a:rPr lang="ko-KR">
                <a:solidFill>
                  <a:schemeClr val="dk1"/>
                </a:solidFill>
              </a:rPr>
              <a:t>를 최적 모델로 선정하게 되었습니다.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708" name="Google Shape;708;g33078dc3056fd92a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5d73ede3b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모든 호선에 동일한 구조의 모델을 사용하였을 때, 4호선은 train loss에 비해 validation loss가 크며 오버피팅 문제가 발생하였고,  다른 호선에 비해 모델 성능이 떨어지는 문제가 발생하였습니다.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g35d73ede3b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d73ede3b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4호선의 과적합 문제를 해결하기 위해 드롭아웃 비율을 조정해가며 최종적으로 드롭 아웃 0.5를 설정하였습니다.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10회 학습시켰을 때, 성능이 크게 개선되며 그래프상, 추가적인 학습이 진행된다면 성능이 개선될 여지가 보였습니다.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결과적으로 4호선은 드롭아웃의 비율을 더 크게 높이면서 모델 설명력을 87.9%에서 94.6%까지 개선시켰습니다.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39" name="Google Shape;739;g35d73ede3b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35cef960ac1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여기 보시는 것은 최종 선정된 </a:t>
            </a:r>
            <a:r>
              <a:rPr lang="ko-KR" b="1">
                <a:solidFill>
                  <a:schemeClr val="dk1"/>
                </a:solidFill>
              </a:rPr>
              <a:t>LSTM 모델 구조</a:t>
            </a:r>
            <a:r>
              <a:rPr lang="ko-KR">
                <a:solidFill>
                  <a:schemeClr val="dk1"/>
                </a:solidFill>
              </a:rPr>
              <a:t>입니다.</a:t>
            </a:r>
            <a:br>
              <a:rPr lang="ko-KR">
                <a:solidFill>
                  <a:schemeClr val="dk1"/>
                </a:solidFill>
              </a:rPr>
            </a:br>
            <a:r>
              <a:rPr lang="ko-KR">
                <a:solidFill>
                  <a:schemeClr val="dk1"/>
                </a:solidFill>
              </a:rPr>
              <a:t> 입력층을 거친 데이터는 먼저 </a:t>
            </a:r>
            <a:r>
              <a:rPr lang="ko-KR" b="1">
                <a:solidFill>
                  <a:schemeClr val="dk1"/>
                </a:solidFill>
              </a:rPr>
              <a:t>64개의 유닛을 가진 LSTM 층</a:t>
            </a:r>
            <a:r>
              <a:rPr lang="ko-KR">
                <a:solidFill>
                  <a:schemeClr val="dk1"/>
                </a:solidFill>
              </a:rPr>
              <a:t>을 통과하고,</a:t>
            </a:r>
            <a:br>
              <a:rPr lang="ko-KR">
                <a:solidFill>
                  <a:schemeClr val="dk1"/>
                </a:solidFill>
              </a:rPr>
            </a:br>
            <a:r>
              <a:rPr lang="ko-KR">
                <a:solidFill>
                  <a:schemeClr val="dk1"/>
                </a:solidFill>
              </a:rPr>
              <a:t> 이어지는 두 번째 LSTM 층은 </a:t>
            </a:r>
            <a:r>
              <a:rPr lang="ko-KR" b="1">
                <a:solidFill>
                  <a:schemeClr val="dk1"/>
                </a:solidFill>
              </a:rPr>
              <a:t>32개의 유닛으로 구성</a:t>
            </a:r>
            <a:r>
              <a:rPr lang="ko-KR">
                <a:solidFill>
                  <a:schemeClr val="dk1"/>
                </a:solidFill>
              </a:rPr>
              <a:t>되어 있습니다.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각 LSTM 층 사이에는 드롭아웃이 적용되며,</a:t>
            </a:r>
            <a:br>
              <a:rPr lang="ko-KR">
                <a:solidFill>
                  <a:schemeClr val="dk1"/>
                </a:solidFill>
              </a:rPr>
            </a:br>
            <a:r>
              <a:rPr lang="ko-KR">
                <a:solidFill>
                  <a:schemeClr val="dk1"/>
                </a:solidFill>
              </a:rPr>
              <a:t> 과적합을 방지하기 위해 </a:t>
            </a:r>
            <a:r>
              <a:rPr lang="ko-KR" b="1">
                <a:solidFill>
                  <a:schemeClr val="dk1"/>
                </a:solidFill>
              </a:rPr>
              <a:t>4호선의 경우에는 dropout 비율을 0.5</a:t>
            </a:r>
            <a:r>
              <a:rPr lang="ko-KR">
                <a:solidFill>
                  <a:schemeClr val="dk1"/>
                </a:solidFill>
              </a:rPr>
              <a:t>로,</a:t>
            </a:r>
            <a:br>
              <a:rPr lang="ko-KR">
                <a:solidFill>
                  <a:schemeClr val="dk1"/>
                </a:solidFill>
              </a:rPr>
            </a:br>
            <a:r>
              <a:rPr lang="ko-KR">
                <a:solidFill>
                  <a:schemeClr val="dk1"/>
                </a:solidFill>
              </a:rPr>
              <a:t> </a:t>
            </a:r>
            <a:r>
              <a:rPr lang="ko-KR" b="1">
                <a:solidFill>
                  <a:schemeClr val="dk1"/>
                </a:solidFill>
              </a:rPr>
              <a:t>그 외 호선은 0.2</a:t>
            </a:r>
            <a:r>
              <a:rPr lang="ko-KR">
                <a:solidFill>
                  <a:schemeClr val="dk1"/>
                </a:solidFill>
              </a:rPr>
              <a:t>로 설정하여 개별 조정을 진행했습니다.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>
                <a:solidFill>
                  <a:schemeClr val="dk1"/>
                </a:solidFill>
              </a:rPr>
              <a:t>마지막으로, 출력층에서 혼잡도를 예측하는 구조로 마무리됩니다.</a:t>
            </a:r>
            <a:br>
              <a:rPr lang="ko-KR">
                <a:solidFill>
                  <a:schemeClr val="dk1"/>
                </a:solidFill>
              </a:rPr>
            </a:br>
            <a:r>
              <a:rPr lang="ko-KR">
                <a:solidFill>
                  <a:schemeClr val="dk1"/>
                </a:solidFill>
              </a:rPr>
              <a:t> 이 모델은 </a:t>
            </a:r>
            <a:r>
              <a:rPr lang="ko-KR" b="1">
                <a:solidFill>
                  <a:schemeClr val="dk1"/>
                </a:solidFill>
              </a:rPr>
              <a:t>2층 단방향 LSTM 구조</a:t>
            </a:r>
            <a:r>
              <a:rPr lang="ko-KR">
                <a:solidFill>
                  <a:schemeClr val="dk1"/>
                </a:solidFill>
              </a:rPr>
              <a:t>로, 성능과 과적합 방지 측면에서 최적의 결과를 보여주었습니다.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60" name="Google Shape;760;g35cef960ac1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35d73ede3b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여기 보시는 그래프는 8호선 혼잡도 예측 시각화 결과입니다.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대표적으로 23년 7월 25일부터 23년 12월 31일까지 약 5개월간의 데이터를 1시간 간격으로 예측한 결과이며,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 빨간색은 예측값, 하늘색은 실제값입니다.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예측값이 실제값을 전반적으로 유사하게 예측하는 모습이 확인되며, 모델이 지하철 혼잡도의 시계열적 패턴을 효과적으로 예측하고 있음을 확인하실 수 있습니다.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844" name="Google Shape;844;g35d73ede3b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d91b0a7cd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특히,옥외광고는 브랜드나 제품의 제시없이도 브랜드를 떠올리는 비보조 회상률이 모바일, TV를 앞서는 40%라는 수치에 달했습니다.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지하철이라는 공간 특성 상, 광고를 회피할 수 없는 노출 특성과 시각적 임팩트로 광고 메시지가 더 오래 각인되는 효과가 있습니다.</a:t>
            </a:r>
            <a:endParaRPr/>
          </a:p>
        </p:txBody>
      </p:sp>
      <p:sp>
        <p:nvSpPr>
          <p:cNvPr id="146" name="Google Shape;146;g35d91b0a7cd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35cef960ac1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최종적인 </a:t>
            </a:r>
            <a:r>
              <a:rPr lang="ko-KR" b="1">
                <a:solidFill>
                  <a:schemeClr val="dk1"/>
                </a:solidFill>
              </a:rPr>
              <a:t>서울 지하철 1호선부터 8호선까지의 최종 예측 성능</a:t>
            </a:r>
            <a:r>
              <a:rPr lang="ko-KR">
                <a:solidFill>
                  <a:schemeClr val="dk1"/>
                </a:solidFill>
              </a:rPr>
              <a:t>을 정리하였습니다.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b="1">
                <a:solidFill>
                  <a:schemeClr val="dk1"/>
                </a:solidFill>
              </a:rPr>
              <a:t>배치사이즈를 바꾸어가며 호선별 최종 모델의 결정계수는 94.6%에서 최대 97.8%까지</a:t>
            </a:r>
            <a:r>
              <a:rPr lang="ko-KR">
                <a:solidFill>
                  <a:schemeClr val="dk1"/>
                </a:solidFill>
              </a:rPr>
              <a:t>,  </a:t>
            </a:r>
            <a:r>
              <a:rPr lang="ko-KR" b="1">
                <a:solidFill>
                  <a:schemeClr val="dk1"/>
                </a:solidFill>
              </a:rPr>
              <a:t>RMSE는 최소 3.14에서 최대 4.93 수준으로</a:t>
            </a:r>
            <a:br>
              <a:rPr lang="ko-KR" b="1">
                <a:solidFill>
                  <a:schemeClr val="dk1"/>
                </a:solidFill>
              </a:rPr>
            </a:br>
            <a:r>
              <a:rPr lang="ko-KR">
                <a:solidFill>
                  <a:schemeClr val="dk1"/>
                </a:solidFill>
              </a:rPr>
              <a:t>전반적으로 </a:t>
            </a:r>
            <a:r>
              <a:rPr lang="ko-KR" b="1">
                <a:solidFill>
                  <a:schemeClr val="dk1"/>
                </a:solidFill>
              </a:rPr>
              <a:t>우수한 예측 정확도</a:t>
            </a:r>
            <a:r>
              <a:rPr lang="ko-KR">
                <a:solidFill>
                  <a:schemeClr val="dk1"/>
                </a:solidFill>
              </a:rPr>
              <a:t>를 달성하였습니다.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특히 </a:t>
            </a:r>
            <a:r>
              <a:rPr lang="ko-KR" b="1">
                <a:solidFill>
                  <a:schemeClr val="dk1"/>
                </a:solidFill>
              </a:rPr>
              <a:t>8호선은 RMSE 3.14, 결정계수 0.9776으로 가장 높은 성능</a:t>
            </a:r>
            <a:r>
              <a:rPr lang="ko-KR">
                <a:solidFill>
                  <a:schemeClr val="dk1"/>
                </a:solidFill>
              </a:rPr>
              <a:t>을 보였으며,</a:t>
            </a:r>
            <a:br>
              <a:rPr lang="ko-KR">
                <a:solidFill>
                  <a:schemeClr val="dk1"/>
                </a:solidFill>
              </a:rPr>
            </a:br>
            <a:r>
              <a:rPr lang="ko-KR">
                <a:solidFill>
                  <a:schemeClr val="dk1"/>
                </a:solidFill>
              </a:rPr>
              <a:t>과적합이 우려된 </a:t>
            </a:r>
            <a:r>
              <a:rPr lang="ko-KR" b="1">
                <a:solidFill>
                  <a:schemeClr val="dk1"/>
                </a:solidFill>
              </a:rPr>
              <a:t>4호선의 경우 드롭아웃 비율을 0.5로 높여</a:t>
            </a:r>
            <a:r>
              <a:rPr lang="ko-KR">
                <a:solidFill>
                  <a:schemeClr val="dk1"/>
                </a:solidFill>
              </a:rPr>
              <a:t> 성능을 안정화시켰습니다.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배치사이즈와 드롭아웃은 각 호선의 특성에 맞춰 조정하는 등의 세밀한 튜닝을 통해 </a:t>
            </a:r>
            <a:r>
              <a:rPr lang="ko-KR" b="1">
                <a:solidFill>
                  <a:schemeClr val="dk1"/>
                </a:solidFill>
              </a:rPr>
              <a:t>노선별 혼잡도 예측 모델을 최적화</a:t>
            </a:r>
            <a:r>
              <a:rPr lang="ko-KR">
                <a:solidFill>
                  <a:schemeClr val="dk1"/>
                </a:solidFill>
              </a:rPr>
              <a:t>할 수 있었습니다.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g35cef960ac1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35dbdea4b8c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이번 예측 모델을 통해 얻은 </a:t>
            </a:r>
            <a:r>
              <a:rPr lang="ko-KR" sz="1000" b="1">
                <a:solidFill>
                  <a:schemeClr val="dk1"/>
                </a:solidFill>
              </a:rPr>
              <a:t>기상에 따른 지하철 혼잡도는 지하철 광고 효과를 정량적으로 평가할 수 있는 객관적 지표</a:t>
            </a:r>
            <a:r>
              <a:rPr lang="ko-KR" sz="1000">
                <a:solidFill>
                  <a:schemeClr val="dk1"/>
                </a:solidFill>
              </a:rPr>
              <a:t>로 활용될 수 있습니다.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옥외광고는 그 특성상 </a:t>
            </a:r>
            <a:r>
              <a:rPr lang="ko-KR" sz="1000" b="1">
                <a:solidFill>
                  <a:schemeClr val="dk1"/>
                </a:solidFill>
              </a:rPr>
              <a:t>광고 효과를 수치로 측정하기 어려운 한계</a:t>
            </a:r>
            <a:r>
              <a:rPr lang="ko-KR" sz="1000">
                <a:solidFill>
                  <a:schemeClr val="dk1"/>
                </a:solidFill>
              </a:rPr>
              <a:t>가 있었는데요,</a:t>
            </a:r>
            <a:br>
              <a:rPr lang="ko-KR" sz="1000">
                <a:solidFill>
                  <a:schemeClr val="dk1"/>
                </a:solidFill>
              </a:rPr>
            </a:br>
            <a:r>
              <a:rPr lang="ko-KR" sz="1000">
                <a:solidFill>
                  <a:schemeClr val="dk1"/>
                </a:solidFill>
              </a:rPr>
              <a:t> 이 모델을 활용하면 </a:t>
            </a:r>
            <a:r>
              <a:rPr lang="ko-KR" sz="1000" b="1">
                <a:solidFill>
                  <a:schemeClr val="dk1"/>
                </a:solidFill>
              </a:rPr>
              <a:t>가장 혼잡한 시간대와 지점을 미리 예측</a:t>
            </a:r>
            <a:r>
              <a:rPr lang="ko-KR" sz="1000">
                <a:solidFill>
                  <a:schemeClr val="dk1"/>
                </a:solidFill>
              </a:rPr>
              <a:t>할 수 있어,</a:t>
            </a:r>
            <a:br>
              <a:rPr lang="ko-KR" sz="1000">
                <a:solidFill>
                  <a:schemeClr val="dk1"/>
                </a:solidFill>
              </a:rPr>
            </a:br>
            <a:r>
              <a:rPr lang="ko-KR" sz="1000">
                <a:solidFill>
                  <a:schemeClr val="dk1"/>
                </a:solidFill>
              </a:rPr>
              <a:t> </a:t>
            </a:r>
            <a:r>
              <a:rPr lang="ko-KR" sz="1000" b="1">
                <a:solidFill>
                  <a:schemeClr val="dk1"/>
                </a:solidFill>
              </a:rPr>
              <a:t>광고 노출 효과가 극대화되는 위치와 시기를 전략적으로 선정</a:t>
            </a:r>
            <a:r>
              <a:rPr lang="ko-KR" sz="1000">
                <a:solidFill>
                  <a:schemeClr val="dk1"/>
                </a:solidFill>
              </a:rPr>
              <a:t>할 수 있습니다.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또한, </a:t>
            </a:r>
            <a:r>
              <a:rPr lang="ko-K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예측되는 지하철 혼잡도에 따라 월별 광고비 차등화로 광고효과를 극대화하는 데 기여할 수 있습니다.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/>
          </a:p>
        </p:txBody>
      </p:sp>
      <p:sp>
        <p:nvSpPr>
          <p:cNvPr id="871" name="Google Shape;871;g35dbdea4b8c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35cef960ac1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이번에는 예측 모델을 </a:t>
            </a:r>
            <a:r>
              <a:rPr lang="ko-KR" b="1">
                <a:solidFill>
                  <a:schemeClr val="dk1"/>
                </a:solidFill>
              </a:rPr>
              <a:t>비즈니스에 어떻게 활용할 수 있는지</a:t>
            </a:r>
            <a:r>
              <a:rPr lang="ko-KR">
                <a:solidFill>
                  <a:schemeClr val="dk1"/>
                </a:solidFill>
              </a:rPr>
              <a:t> EDA를 진행하였습니다.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b="1">
                <a:solidFill>
                  <a:schemeClr val="dk1"/>
                </a:solidFill>
              </a:rPr>
              <a:t>구일역에서 혼잡도가 100%를 초과한 건수를 살폈을 때, 4월부터 6월 사이</a:t>
            </a:r>
            <a:r>
              <a:rPr lang="ko-KR">
                <a:solidFill>
                  <a:schemeClr val="dk1"/>
                </a:solidFill>
              </a:rPr>
              <a:t>, 평일 밤 10시 이후에 혼잡도가 급상승하였습니다.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>
                <a:solidFill>
                  <a:schemeClr val="dk1"/>
                </a:solidFill>
              </a:rPr>
              <a:t>이는 구일역 인근에 있는 </a:t>
            </a:r>
            <a:r>
              <a:rPr lang="ko-KR" b="1">
                <a:solidFill>
                  <a:schemeClr val="dk1"/>
                </a:solidFill>
              </a:rPr>
              <a:t>야구장 '고척돔'과 대학가의 영향</a:t>
            </a:r>
            <a:r>
              <a:rPr lang="ko-KR">
                <a:solidFill>
                  <a:schemeClr val="dk1"/>
                </a:solidFill>
              </a:rPr>
              <a:t>으로 보이며,이를 기반으로 광고 전략을 수립하였습니다.</a:t>
            </a:r>
            <a:endParaRPr/>
          </a:p>
        </p:txBody>
      </p:sp>
      <p:sp>
        <p:nvSpPr>
          <p:cNvPr id="886" name="Google Shape;886;g35cef960ac1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35db57ee39f_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b="1">
                <a:solidFill>
                  <a:schemeClr val="dk1"/>
                </a:solidFill>
              </a:rPr>
              <a:t>4월부터 6월까지 야구 시즌에 맞춰 열차 내 광고를 설치한 이후</a:t>
            </a:r>
            <a:r>
              <a:rPr lang="ko-KR">
                <a:solidFill>
                  <a:schemeClr val="dk1"/>
                </a:solidFill>
              </a:rPr>
              <a:t>,</a:t>
            </a:r>
            <a:br>
              <a:rPr lang="ko-KR">
                <a:solidFill>
                  <a:schemeClr val="dk1"/>
                </a:solidFill>
              </a:rPr>
            </a:br>
            <a:r>
              <a:rPr lang="ko-KR">
                <a:solidFill>
                  <a:schemeClr val="dk1"/>
                </a:solidFill>
              </a:rPr>
              <a:t> ① </a:t>
            </a:r>
            <a:r>
              <a:rPr lang="ko-KR" b="1">
                <a:solidFill>
                  <a:schemeClr val="dk1"/>
                </a:solidFill>
              </a:rPr>
              <a:t>예측된 지하철 혼잡도</a:t>
            </a:r>
            <a:r>
              <a:rPr lang="ko-KR">
                <a:solidFill>
                  <a:schemeClr val="dk1"/>
                </a:solidFill>
              </a:rPr>
              <a:t>와</a:t>
            </a:r>
            <a:br>
              <a:rPr lang="ko-KR">
                <a:solidFill>
                  <a:schemeClr val="dk1"/>
                </a:solidFill>
              </a:rPr>
            </a:br>
            <a:r>
              <a:rPr lang="ko-KR">
                <a:solidFill>
                  <a:schemeClr val="dk1"/>
                </a:solidFill>
              </a:rPr>
              <a:t> ② </a:t>
            </a:r>
            <a:r>
              <a:rPr lang="ko-KR" b="1">
                <a:solidFill>
                  <a:schemeClr val="dk1"/>
                </a:solidFill>
              </a:rPr>
              <a:t>iM뱅크의 수도권 고객의 야구 적금 가입 변화</a:t>
            </a:r>
            <a:r>
              <a:rPr lang="ko-KR">
                <a:solidFill>
                  <a:schemeClr val="dk1"/>
                </a:solidFill>
              </a:rPr>
              <a:t>를 비교 분석함으로써,</a:t>
            </a:r>
            <a:br>
              <a:rPr lang="ko-KR">
                <a:solidFill>
                  <a:schemeClr val="dk1"/>
                </a:solidFill>
              </a:rPr>
            </a:br>
            <a:r>
              <a:rPr lang="ko-KR">
                <a:solidFill>
                  <a:schemeClr val="dk1"/>
                </a:solidFill>
              </a:rPr>
              <a:t> </a:t>
            </a:r>
            <a:r>
              <a:rPr lang="ko-KR" b="1">
                <a:solidFill>
                  <a:schemeClr val="dk1"/>
                </a:solidFill>
              </a:rPr>
              <a:t>옥외 광고의 실질적인 효과를 정량적으로 추정</a:t>
            </a:r>
            <a:r>
              <a:rPr lang="ko-KR">
                <a:solidFill>
                  <a:schemeClr val="dk1"/>
                </a:solidFill>
              </a:rPr>
              <a:t>할 수 있을 것으로 기대됩니다.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이러한 방식은 기존에 추정이 어려웠던 </a:t>
            </a:r>
            <a:r>
              <a:rPr lang="ko-KR" b="1">
                <a:solidFill>
                  <a:schemeClr val="dk1"/>
                </a:solidFill>
              </a:rPr>
              <a:t>옥외 광고의 효과를 데이터 기반으로 평가</a:t>
            </a:r>
            <a:r>
              <a:rPr lang="ko-KR">
                <a:solidFill>
                  <a:schemeClr val="dk1"/>
                </a:solidFill>
              </a:rPr>
              <a:t>하는 데 중요한 지표가 될 수 있습니다.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</p:txBody>
      </p:sp>
      <p:sp>
        <p:nvSpPr>
          <p:cNvPr id="901" name="Google Shape;901;g35db57ee39f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35ca68f2529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g35ca68f2529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35d07df892e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g35d07df892e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35db57ee39f_4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g35db57ee39f_4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>
          <a:extLst>
            <a:ext uri="{FF2B5EF4-FFF2-40B4-BE49-F238E27FC236}">
              <a16:creationId xmlns:a16="http://schemas.microsoft.com/office/drawing/2014/main" id="{25DCDC18-1D61-3FDF-2D43-2BC1A15DE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35db57ee39f_4_371:notes">
            <a:extLst>
              <a:ext uri="{FF2B5EF4-FFF2-40B4-BE49-F238E27FC236}">
                <a16:creationId xmlns:a16="http://schemas.microsoft.com/office/drawing/2014/main" id="{B24FB47B-6DF0-6A0D-1C1A-D266BF04F1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g35db57ee39f_4_371:notes">
            <a:extLst>
              <a:ext uri="{FF2B5EF4-FFF2-40B4-BE49-F238E27FC236}">
                <a16:creationId xmlns:a16="http://schemas.microsoft.com/office/drawing/2014/main" id="{BB7BB1CE-C6E0-00FD-B745-356C8DC44D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40292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35d8022ec6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g35d8022ec6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35d8022ec69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g35d8022ec69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c9b14bd4c_1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2021년 대한교통학회에 게재된 논문에 따르면 폭우, 폭설 시 지하철 이용률이 증가하는 사실이 있으며, 이는 기상에 따라 지하철 혼잡도가 유의하게 증가함을 나타냅니다.</a:t>
            </a:r>
            <a:endParaRPr/>
          </a:p>
        </p:txBody>
      </p:sp>
      <p:sp>
        <p:nvSpPr>
          <p:cNvPr id="163" name="Google Shape;163;g35c9b14bd4c_1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35d8022ec69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g35d8022ec69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35d73ede3bb_2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추가적으로 광고 효과와 지하철 혼잡도 간의 관계를 도출하기 위해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구일역에 설치할 광고에 QR코드를 활용한 광고를 설치하고,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QR코드를 접속한 인원과 혼잡도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02" name="Google Shape;1002;g35d73ede3bb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35d6ea00349_9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g35d6ea00349_9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35d73ede3bb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g35d73ede3b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35d73ede3bb_2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g35d73ede3bb_2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35c9b14bd4c_1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g35c9b14bd4c_1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db57ee39f_4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광고 노출에 영향을 주는 지하철 혼잡도이지만, 현재 지하철 광고료는 호선, 매체 구성, 인쇄, 출력비 기준으로 월정액화되어 제시됩니다.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하지만 높은 혼잡도가 예상될 때는, 탑승객의 시야가 좁아지기 때문에 액자형, 천장 모서리형의 노출이 잘 되고,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낮은 혼잡도가 예상될 때는, 래핑 광고처럼 주변 시야로도 노출되며 시각적 임팩트가 강한 래핑 광고과 효과적일 것입니다.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지하철 혼잡도에 따른 승객의 시선이동에 따라 광고 노출량 또한 달라지기에 지하철 혼잡도가 광고료 책정에 반영됟 필요성이 있습니다.</a:t>
            </a:r>
            <a:endParaRPr/>
          </a:p>
        </p:txBody>
      </p:sp>
      <p:sp>
        <p:nvSpPr>
          <p:cNvPr id="179" name="Google Shape;179;g35db57ee39f_4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d07df892e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열차 내 광고 위치를 선정할 때, 지하철 혼잡도는 꽤 중요한 요소일 수 있습니다.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출퇴근 시간의 경우, 끼여서 이동하게 되어, 핸드폰보다는 천장의 열차 내 광고로 시선이 향하고 혼잡도가 낮을 때는 폰으로 시선이 가게 됩니다.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g35d07df892e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5db57ee39f_4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그동안 옥외광고는 객관적인 광고 효과 지표 부재로 광고 효과 입증이 어려웠기 대문에 한국지방재정공제회에서도 필요성을 인식 후, 옥외광고 효과지표 표준화 모델을 개발 중에 있습니다.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기상에 따라 이용객 차이가 있는 만큼 따른 기상데이터와 결합해 지하철 혼잡도를 예측한다면 옥외</a:t>
            </a:r>
            <a:r>
              <a:rPr lang="ko-KR">
                <a:solidFill>
                  <a:srgbClr val="FF0000"/>
                </a:solidFill>
              </a:rPr>
              <a:t>광고 노출량</a:t>
            </a:r>
            <a:r>
              <a:rPr lang="ko-KR"/>
              <a:t>를 정량화할 수 있을 것입니다.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(광고 효과라는 단어보다 광고 노출량으로 가는 게 나을까?, 강사님이 질문했을 때, 혼잡도가 높다고 광고 효과 높은 게 아니라는 말씀을 하셔서)</a:t>
            </a:r>
            <a:endParaRPr/>
          </a:p>
        </p:txBody>
      </p:sp>
      <p:sp>
        <p:nvSpPr>
          <p:cNvPr id="213" name="Google Shape;213;g35db57ee39f_4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cef960ac1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이번 프로젝트의 궁극적인 목표는 </a:t>
            </a:r>
            <a:r>
              <a:rPr lang="ko-KR" b="1">
                <a:solidFill>
                  <a:schemeClr val="dk1"/>
                </a:solidFill>
              </a:rPr>
              <a:t>서울 지하철의 시간대별 혼잡도 데이터를 기상 정보와 결합</a:t>
            </a:r>
            <a:r>
              <a:rPr lang="ko-KR">
                <a:solidFill>
                  <a:schemeClr val="dk1"/>
                </a:solidFill>
              </a:rPr>
              <a:t>해서, 혼잡도의 </a:t>
            </a:r>
            <a:r>
              <a:rPr lang="ko-KR" b="1">
                <a:solidFill>
                  <a:schemeClr val="dk1"/>
                </a:solidFill>
              </a:rPr>
              <a:t>시계열적 특성과 기상 영향을 반영한 예측 모델</a:t>
            </a:r>
            <a:r>
              <a:rPr lang="ko-KR">
                <a:solidFill>
                  <a:schemeClr val="dk1"/>
                </a:solidFill>
              </a:rPr>
              <a:t>을 만드는 것입니다.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그리고 이 예측 결과를 단순 분석에 그치지 않고, </a:t>
            </a:r>
            <a:r>
              <a:rPr lang="ko-KR" b="1">
                <a:solidFill>
                  <a:schemeClr val="dk1"/>
                </a:solidFill>
              </a:rPr>
              <a:t>장기적인 혼잡도 추세를 기반으로 한 지하철 광고 전략</a:t>
            </a:r>
            <a:r>
              <a:rPr lang="ko-KR">
                <a:solidFill>
                  <a:schemeClr val="dk1"/>
                </a:solidFill>
              </a:rPr>
              <a:t>에 활용하는 데 있습니다.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>
                <a:solidFill>
                  <a:schemeClr val="dk1"/>
                </a:solidFill>
              </a:rPr>
              <a:t>저희는 그 예시로 </a:t>
            </a:r>
            <a:r>
              <a:rPr lang="ko-KR" b="1">
                <a:solidFill>
                  <a:schemeClr val="dk1"/>
                </a:solidFill>
              </a:rPr>
              <a:t>iM뱅크</a:t>
            </a:r>
            <a:r>
              <a:rPr lang="ko-KR">
                <a:solidFill>
                  <a:schemeClr val="dk1"/>
                </a:solidFill>
              </a:rPr>
              <a:t>를 선정해, 금융 서비스가 언제, 어디서, 어떤 방식으로 지하철 광고를 집행하면 효과적일지를 </a:t>
            </a:r>
            <a:r>
              <a:rPr lang="ko-KR" b="1">
                <a:solidFill>
                  <a:schemeClr val="dk1"/>
                </a:solidFill>
              </a:rPr>
              <a:t>데이터 기반으로 제안</a:t>
            </a:r>
            <a:r>
              <a:rPr lang="ko-KR">
                <a:solidFill>
                  <a:schemeClr val="dk1"/>
                </a:solidFill>
              </a:rPr>
              <a:t>해보았습니다.</a:t>
            </a:r>
            <a:endParaRPr/>
          </a:p>
        </p:txBody>
      </p:sp>
      <p:sp>
        <p:nvSpPr>
          <p:cNvPr id="232" name="Google Shape;232;g35cef960ac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35.png"/><Relationship Id="rId5" Type="http://schemas.openxmlformats.org/officeDocument/2006/relationships/image" Target="../media/image14.png"/><Relationship Id="rId10" Type="http://schemas.openxmlformats.org/officeDocument/2006/relationships/image" Target="../media/image34.png"/><Relationship Id="rId4" Type="http://schemas.openxmlformats.org/officeDocument/2006/relationships/image" Target="../media/image17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imple.wikipedia.org/wiki/Atmosphere_of_Earth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51.png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64.png"/><Relationship Id="rId4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64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64.png"/><Relationship Id="rId4" Type="http://schemas.openxmlformats.org/officeDocument/2006/relationships/image" Target="../media/image1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69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2.png"/><Relationship Id="rId5" Type="http://schemas.openxmlformats.org/officeDocument/2006/relationships/image" Target="../media/image16.png"/><Relationship Id="rId10" Type="http://schemas.openxmlformats.org/officeDocument/2006/relationships/image" Target="../media/image71.png"/><Relationship Id="rId4" Type="http://schemas.openxmlformats.org/officeDocument/2006/relationships/image" Target="../media/image17.png"/><Relationship Id="rId9" Type="http://schemas.openxmlformats.org/officeDocument/2006/relationships/image" Target="../media/image27.png"/><Relationship Id="rId1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64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6075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27000" y="7531100"/>
            <a:ext cx="18542000" cy="2997200"/>
          </a:xfrm>
          <a:prstGeom prst="rect">
            <a:avLst/>
          </a:prstGeom>
          <a:noFill/>
          <a:ln>
            <a:noFill/>
          </a:ln>
          <a:effectLst>
            <a:outerShdw dist="230245" dir="5400000">
              <a:srgbClr val="D8D8D8"/>
            </a:outerShdw>
          </a:effectLst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3100" y="533400"/>
            <a:ext cx="16941799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912600" y="3098800"/>
            <a:ext cx="3302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54700" y="2959100"/>
            <a:ext cx="3302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43000" y="7924800"/>
            <a:ext cx="16002000" cy="1295400"/>
          </a:xfrm>
          <a:prstGeom prst="rect">
            <a:avLst/>
          </a:prstGeom>
          <a:noFill/>
          <a:ln>
            <a:noFill/>
          </a:ln>
          <a:effectLst>
            <a:outerShdw dist="119617" dir="5400000">
              <a:srgbClr val="D8D8D8"/>
            </a:outerShdw>
          </a:effectLst>
        </p:spPr>
      </p:pic>
      <p:sp>
        <p:nvSpPr>
          <p:cNvPr id="90" name="Google Shape;90;p13"/>
          <p:cNvSpPr txBox="1"/>
          <p:nvPr/>
        </p:nvSpPr>
        <p:spPr>
          <a:xfrm>
            <a:off x="-76200" y="3873500"/>
            <a:ext cx="19088100" cy="19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ko-KR" sz="53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딥러닝으로 예측한 지하철 혼잡도를 활용한 </a:t>
            </a:r>
            <a:endParaRPr sz="1100" b="1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3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광고 최적화 방안</a:t>
            </a:r>
            <a:endParaRPr sz="53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5575350" y="3028950"/>
            <a:ext cx="68325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1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날씨가 바꾸는 광고 전략</a:t>
            </a:r>
            <a:r>
              <a:rPr lang="ko-KR" sz="4100" b="1">
                <a:latin typeface="Calibri"/>
                <a:ea typeface="Calibri"/>
                <a:cs typeface="Calibri"/>
                <a:sym typeface="Calibri"/>
              </a:rPr>
              <a:t>    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489200" y="7188200"/>
            <a:ext cx="8001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099300" y="533400"/>
            <a:ext cx="4089400" cy="8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404100" y="596900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12800" y="342900"/>
            <a:ext cx="13995402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3"/>
          <p:cNvSpPr txBox="1"/>
          <p:nvPr/>
        </p:nvSpPr>
        <p:spPr>
          <a:xfrm>
            <a:off x="7600775" y="635000"/>
            <a:ext cx="1984800" cy="15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97" name="Google Shape;97;p13"/>
          <p:cNvSpPr/>
          <p:nvPr/>
        </p:nvSpPr>
        <p:spPr>
          <a:xfrm>
            <a:off x="1387950" y="592950"/>
            <a:ext cx="15512100" cy="685800"/>
          </a:xfrm>
          <a:prstGeom prst="roundRect">
            <a:avLst>
              <a:gd name="adj" fmla="val 16667"/>
            </a:avLst>
          </a:prstGeom>
          <a:solidFill>
            <a:srgbClr val="204B8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3"/>
          <p:cNvSpPr/>
          <p:nvPr/>
        </p:nvSpPr>
        <p:spPr>
          <a:xfrm>
            <a:off x="6451800" y="442100"/>
            <a:ext cx="5384400" cy="1033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3"/>
          <p:cNvSpPr txBox="1"/>
          <p:nvPr/>
        </p:nvSpPr>
        <p:spPr>
          <a:xfrm>
            <a:off x="7676975" y="544100"/>
            <a:ext cx="77658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지하철캐스터</a:t>
            </a: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3"/>
          <p:cNvSpPr txBox="1"/>
          <p:nvPr/>
        </p:nvSpPr>
        <p:spPr>
          <a:xfrm>
            <a:off x="1633950" y="620300"/>
            <a:ext cx="15667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                                                                                                                                                        &gt;</a:t>
            </a:r>
            <a:endParaRPr sz="3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3"/>
          <p:cNvSpPr txBox="1"/>
          <p:nvPr/>
        </p:nvSpPr>
        <p:spPr>
          <a:xfrm>
            <a:off x="8199100" y="8035100"/>
            <a:ext cx="10989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부제</a:t>
            </a:r>
            <a:r>
              <a:rPr lang="en-US" altLang="ko-KR" sz="2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ko-KR" sz="2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시계열 모델 기반 장기간 예측 및 사후 분석</a:t>
            </a:r>
            <a:endParaRPr sz="24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2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grpSp>
          <p:nvGrpSpPr>
            <p:cNvPr id="260" name="Google Shape;260;p22"/>
            <p:cNvGrpSpPr/>
            <p:nvPr/>
          </p:nvGrpSpPr>
          <p:grpSpPr>
            <a:xfrm>
              <a:off x="0" y="0"/>
              <a:ext cx="18288000" cy="10287000"/>
              <a:chOff x="0" y="0"/>
              <a:chExt cx="18288000" cy="10287000"/>
            </a:xfrm>
          </p:grpSpPr>
          <p:pic>
            <p:nvPicPr>
              <p:cNvPr id="261" name="Google Shape;261;p22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18288000" cy="10287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2" name="Google Shape;262;p22"/>
              <p:cNvSpPr/>
              <p:nvPr/>
            </p:nvSpPr>
            <p:spPr>
              <a:xfrm>
                <a:off x="711650" y="1096650"/>
                <a:ext cx="16864800" cy="8796600"/>
              </a:xfrm>
              <a:prstGeom prst="rect">
                <a:avLst/>
              </a:prstGeom>
              <a:solidFill>
                <a:schemeClr val="lt1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highlight>
                    <a:schemeClr val="lt1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63" name="Google Shape;263;p2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43000" y="513225"/>
                <a:ext cx="16002000" cy="11811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26586" dir="5400000">
                  <a:srgbClr val="E6E6E6"/>
                </a:outerShdw>
              </a:effectLst>
            </p:spPr>
          </p:pic>
        </p:grpSp>
        <p:pic>
          <p:nvPicPr>
            <p:cNvPr id="264" name="Google Shape;264;p2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08950" y="219675"/>
              <a:ext cx="2415900" cy="2082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5" name="Google Shape;265;p22"/>
          <p:cNvSpPr txBox="1"/>
          <p:nvPr/>
        </p:nvSpPr>
        <p:spPr>
          <a:xfrm>
            <a:off x="13522550" y="5765275"/>
            <a:ext cx="2415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2"/>
          <p:cNvSpPr txBox="1"/>
          <p:nvPr/>
        </p:nvSpPr>
        <p:spPr>
          <a:xfrm>
            <a:off x="10704550" y="5765275"/>
            <a:ext cx="2415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2"/>
          <p:cNvSpPr txBox="1"/>
          <p:nvPr/>
        </p:nvSpPr>
        <p:spPr>
          <a:xfrm>
            <a:off x="7936050" y="5765275"/>
            <a:ext cx="2415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solidFill>
                <a:schemeClr val="dk1"/>
              </a:solidFill>
              <a:highlight>
                <a:srgbClr val="FFF2CC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2"/>
          <p:cNvSpPr txBox="1"/>
          <p:nvPr/>
        </p:nvSpPr>
        <p:spPr>
          <a:xfrm>
            <a:off x="5142800" y="5765275"/>
            <a:ext cx="2415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2"/>
          <p:cNvSpPr txBox="1"/>
          <p:nvPr/>
        </p:nvSpPr>
        <p:spPr>
          <a:xfrm>
            <a:off x="2349550" y="5765275"/>
            <a:ext cx="2415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2"/>
          <p:cNvSpPr txBox="1"/>
          <p:nvPr/>
        </p:nvSpPr>
        <p:spPr>
          <a:xfrm>
            <a:off x="2898325" y="659925"/>
            <a:ext cx="10029600" cy="10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프로젝트 팀 구성 및 역할</a:t>
            </a:r>
            <a:endParaRPr sz="4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47825" y="4535863"/>
            <a:ext cx="2160000" cy="8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57300" y="4596063"/>
            <a:ext cx="2160000" cy="8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50500" y="4535863"/>
            <a:ext cx="2160000" cy="86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4" name="Google Shape;274;p22"/>
          <p:cNvGrpSpPr/>
          <p:nvPr/>
        </p:nvGrpSpPr>
        <p:grpSpPr>
          <a:xfrm>
            <a:off x="769200" y="2666463"/>
            <a:ext cx="16749600" cy="2581988"/>
            <a:chOff x="769200" y="2666463"/>
            <a:chExt cx="16749600" cy="2581988"/>
          </a:xfrm>
        </p:grpSpPr>
        <p:sp>
          <p:nvSpPr>
            <p:cNvPr id="275" name="Google Shape;275;p22"/>
            <p:cNvSpPr txBox="1"/>
            <p:nvPr/>
          </p:nvSpPr>
          <p:spPr>
            <a:xfrm>
              <a:off x="769200" y="4571350"/>
              <a:ext cx="167496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박민정                  서정원                 이우태                 전은진                 최다은</a:t>
              </a:r>
              <a:endParaRPr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76" name="Google Shape;276;p22" title="cat1.jpeg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1049925" y="2666475"/>
              <a:ext cx="1800000" cy="18000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77" name="Google Shape;277;p22" title="화면 캡처 2025-05-23 221245.png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327388" y="2666463"/>
              <a:ext cx="1800000" cy="18000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78" name="Google Shape;278;p22" title="화면 캡처 2025-05-23 221321.png"/>
            <p:cNvPicPr preferRelativeResize="0"/>
            <p:nvPr/>
          </p:nvPicPr>
          <p:blipFill rotWithShape="1">
            <a:blip r:embed="rId9">
              <a:alphaModFix/>
            </a:blip>
            <a:srcRect r="7518"/>
            <a:stretch/>
          </p:blipFill>
          <p:spPr>
            <a:xfrm>
              <a:off x="5470475" y="2666475"/>
              <a:ext cx="1800000" cy="18000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79" name="Google Shape;279;p22" title="스크린샷 2025-05-23 221359.png"/>
            <p:cNvPicPr preferRelativeResize="0"/>
            <p:nvPr/>
          </p:nvPicPr>
          <p:blipFill rotWithShape="1">
            <a:blip r:embed="rId10">
              <a:alphaModFix/>
            </a:blip>
            <a:srcRect r="11769"/>
            <a:stretch/>
          </p:blipFill>
          <p:spPr>
            <a:xfrm>
              <a:off x="13848649" y="2666475"/>
              <a:ext cx="1800000" cy="18000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80" name="Google Shape;280;p22" title="스크린샷 2025-05-23 221337.png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689750" y="2666475"/>
              <a:ext cx="1800000" cy="180000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281" name="Google Shape;281;p22"/>
          <p:cNvSpPr txBox="1"/>
          <p:nvPr/>
        </p:nvSpPr>
        <p:spPr>
          <a:xfrm>
            <a:off x="2550000" y="5612450"/>
            <a:ext cx="2160000" cy="28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조장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EDA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전처리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모델 성능 개선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2"/>
          <p:cNvSpPr txBox="1"/>
          <p:nvPr/>
        </p:nvSpPr>
        <p:spPr>
          <a:xfrm>
            <a:off x="5340650" y="6027475"/>
            <a:ext cx="2160000" cy="28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EDA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전처리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모델 성능 개선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2"/>
          <p:cNvSpPr txBox="1"/>
          <p:nvPr/>
        </p:nvSpPr>
        <p:spPr>
          <a:xfrm>
            <a:off x="8015900" y="5612875"/>
            <a:ext cx="2160000" cy="28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EDA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전처리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모델 구축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모델 성능 개선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2"/>
          <p:cNvSpPr txBox="1"/>
          <p:nvPr/>
        </p:nvSpPr>
        <p:spPr>
          <a:xfrm>
            <a:off x="11055500" y="6010475"/>
            <a:ext cx="2160000" cy="28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EDA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전처리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모델 성능 개선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2"/>
          <p:cNvSpPr txBox="1"/>
          <p:nvPr/>
        </p:nvSpPr>
        <p:spPr>
          <a:xfrm>
            <a:off x="13729050" y="6010475"/>
            <a:ext cx="2160000" cy="28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EDA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전처리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모델 성능 개선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oogle Shape;290;p23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grpSp>
          <p:nvGrpSpPr>
            <p:cNvPr id="291" name="Google Shape;291;p23"/>
            <p:cNvGrpSpPr/>
            <p:nvPr/>
          </p:nvGrpSpPr>
          <p:grpSpPr>
            <a:xfrm>
              <a:off x="0" y="0"/>
              <a:ext cx="18288000" cy="10287000"/>
              <a:chOff x="0" y="0"/>
              <a:chExt cx="18288000" cy="10287000"/>
            </a:xfrm>
          </p:grpSpPr>
          <p:pic>
            <p:nvPicPr>
              <p:cNvPr id="292" name="Google Shape;292;p23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18288000" cy="10287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3" name="Google Shape;293;p23"/>
              <p:cNvSpPr/>
              <p:nvPr/>
            </p:nvSpPr>
            <p:spPr>
              <a:xfrm>
                <a:off x="711650" y="1096650"/>
                <a:ext cx="16864800" cy="8796600"/>
              </a:xfrm>
              <a:prstGeom prst="rect">
                <a:avLst/>
              </a:prstGeom>
              <a:solidFill>
                <a:schemeClr val="lt1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highlight>
                    <a:schemeClr val="lt1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94" name="Google Shape;294;p2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43000" y="513225"/>
                <a:ext cx="16002000" cy="11811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26586" dir="5400000">
                  <a:srgbClr val="E6E6E6"/>
                </a:outerShdw>
              </a:effectLst>
            </p:spPr>
          </p:pic>
        </p:grpSp>
        <p:pic>
          <p:nvPicPr>
            <p:cNvPr id="295" name="Google Shape;295;p2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03100" y="256225"/>
              <a:ext cx="2501900" cy="2082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6" name="Google Shape;296;p23"/>
          <p:cNvSpPr txBox="1"/>
          <p:nvPr/>
        </p:nvSpPr>
        <p:spPr>
          <a:xfrm>
            <a:off x="2877325" y="647900"/>
            <a:ext cx="8287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프로젝트 수행 절차 및 방법</a:t>
            </a:r>
            <a:endParaRPr sz="4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97" name="Google Shape;297;p23"/>
          <p:cNvGraphicFramePr/>
          <p:nvPr/>
        </p:nvGraphicFramePr>
        <p:xfrm>
          <a:off x="1533300" y="2624650"/>
          <a:ext cx="15221400" cy="6291675"/>
        </p:xfrm>
        <a:graphic>
          <a:graphicData uri="http://schemas.openxmlformats.org/drawingml/2006/table">
            <a:tbl>
              <a:tblPr>
                <a:noFill/>
                <a:tableStyleId>{81BE100F-5CD4-4B20-AF47-B5C21EB36227}</a:tableStyleId>
              </a:tblPr>
              <a:tblGrid>
                <a:gridCol w="3805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5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05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05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00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구분</a:t>
                      </a:r>
                      <a:endParaRPr sz="25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기간</a:t>
                      </a:r>
                      <a:endParaRPr sz="25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활동</a:t>
                      </a:r>
                      <a:endParaRPr sz="25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비고</a:t>
                      </a:r>
                      <a:endParaRPr sz="25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주제 기획</a:t>
                      </a: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2025.5.19-2025.5.20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주제 기획, 기획서 작성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7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데이터 수집 및 전처리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2025.5.21-2025.5.22</a:t>
                      </a: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필요 데이터 및 수집 절차 정의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외부 데이터 수집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데이터 정체 및 정규화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기초모델링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병행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데이터 기초 분석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2025.5.22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EDA</a:t>
                      </a: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기초모델링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병행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모델링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2025.5.23-2025.5.26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모델 구축 및 튜닝</a:t>
                      </a: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PPT 작성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2025.5.27-2025.5.28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발표용 PPT 제작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oogle Shape;302;p24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grpSp>
          <p:nvGrpSpPr>
            <p:cNvPr id="303" name="Google Shape;303;p24"/>
            <p:cNvGrpSpPr/>
            <p:nvPr/>
          </p:nvGrpSpPr>
          <p:grpSpPr>
            <a:xfrm>
              <a:off x="0" y="0"/>
              <a:ext cx="18288000" cy="10287000"/>
              <a:chOff x="0" y="0"/>
              <a:chExt cx="18288000" cy="10287000"/>
            </a:xfrm>
          </p:grpSpPr>
          <p:pic>
            <p:nvPicPr>
              <p:cNvPr id="304" name="Google Shape;304;p24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18288000" cy="10287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5" name="Google Shape;305;p24"/>
              <p:cNvSpPr/>
              <p:nvPr/>
            </p:nvSpPr>
            <p:spPr>
              <a:xfrm>
                <a:off x="711650" y="1096650"/>
                <a:ext cx="16864800" cy="8796600"/>
              </a:xfrm>
              <a:prstGeom prst="rect">
                <a:avLst/>
              </a:prstGeom>
              <a:solidFill>
                <a:schemeClr val="lt1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highlight>
                    <a:schemeClr val="lt1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06" name="Google Shape;306;p2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43000" y="513225"/>
                <a:ext cx="16002000" cy="11811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26586" dir="5400000">
                  <a:srgbClr val="E6E6E6"/>
                </a:outerShdw>
              </a:effectLst>
            </p:spPr>
          </p:pic>
        </p:grpSp>
        <p:pic>
          <p:nvPicPr>
            <p:cNvPr id="307" name="Google Shape;307;p2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03100" y="256225"/>
              <a:ext cx="2501900" cy="2082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8" name="Google Shape;308;p24"/>
          <p:cNvSpPr txBox="1"/>
          <p:nvPr/>
        </p:nvSpPr>
        <p:spPr>
          <a:xfrm>
            <a:off x="1193850" y="3144550"/>
            <a:ext cx="15900300" cy="61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0050" algn="l" rtl="0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●"/>
            </a:pPr>
            <a:r>
              <a:rPr lang="ko-KR" sz="27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기간: 2021년 ~ 2023년 (3년) </a:t>
            </a:r>
            <a:endParaRPr sz="27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●"/>
            </a:pPr>
            <a:r>
              <a:rPr lang="ko-KR" sz="27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지하철 혼잡도 데이터 </a:t>
            </a:r>
            <a:endParaRPr sz="27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⊙ 서울 지하철 1시간 단위 혼잡도 정보(1~8호선, 총 300여개 지하철 역)</a:t>
            </a:r>
            <a:endParaRPr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⊙ </a:t>
            </a:r>
            <a:r>
              <a:rPr lang="ko-KR" sz="2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서울통공사_일별통행통계</a:t>
            </a:r>
            <a:endParaRPr sz="2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00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●"/>
            </a:pPr>
            <a:r>
              <a:rPr lang="ko-KR" sz="27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기상 데이터</a:t>
            </a:r>
            <a:endParaRPr sz="27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⊙ 지하철역 인근 AWS, ASOS 지점의 1시간 단위 관측 및 객관분석 자료, 미세먼지</a:t>
            </a:r>
            <a:endParaRPr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⊙ </a:t>
            </a:r>
            <a:r>
              <a:rPr lang="ko-KR" sz="2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기상이슈별 데이터 - </a:t>
            </a:r>
            <a:r>
              <a:rPr lang="ko-KR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태풍, 한파, 황사</a:t>
            </a:r>
            <a:endParaRPr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2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endParaRPr sz="27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4"/>
          <p:cNvSpPr txBox="1"/>
          <p:nvPr/>
        </p:nvSpPr>
        <p:spPr>
          <a:xfrm>
            <a:off x="1438700" y="2068075"/>
            <a:ext cx="12831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❏"/>
            </a:pPr>
            <a:r>
              <a:rPr lang="ko-KR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수집 데이터</a:t>
            </a:r>
            <a:endParaRPr sz="29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4"/>
          <p:cNvSpPr txBox="1"/>
          <p:nvPr/>
        </p:nvSpPr>
        <p:spPr>
          <a:xfrm>
            <a:off x="2669725" y="659925"/>
            <a:ext cx="7453500" cy="10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개요</a:t>
            </a:r>
            <a:endParaRPr sz="4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25"/>
          <p:cNvGrpSpPr/>
          <p:nvPr/>
        </p:nvGrpSpPr>
        <p:grpSpPr>
          <a:xfrm>
            <a:off x="-1575" y="0"/>
            <a:ext cx="18288000" cy="10287000"/>
            <a:chOff x="0" y="0"/>
            <a:chExt cx="18288000" cy="10287000"/>
          </a:xfrm>
        </p:grpSpPr>
        <p:grpSp>
          <p:nvGrpSpPr>
            <p:cNvPr id="316" name="Google Shape;316;p25"/>
            <p:cNvGrpSpPr/>
            <p:nvPr/>
          </p:nvGrpSpPr>
          <p:grpSpPr>
            <a:xfrm>
              <a:off x="0" y="0"/>
              <a:ext cx="18288000" cy="10287000"/>
              <a:chOff x="0" y="0"/>
              <a:chExt cx="18288000" cy="10287000"/>
            </a:xfrm>
          </p:grpSpPr>
          <p:pic>
            <p:nvPicPr>
              <p:cNvPr id="317" name="Google Shape;317;p25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18288000" cy="10287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8" name="Google Shape;318;p25"/>
              <p:cNvSpPr/>
              <p:nvPr/>
            </p:nvSpPr>
            <p:spPr>
              <a:xfrm>
                <a:off x="711650" y="1096650"/>
                <a:ext cx="16864800" cy="8796600"/>
              </a:xfrm>
              <a:prstGeom prst="rect">
                <a:avLst/>
              </a:prstGeom>
              <a:solidFill>
                <a:schemeClr val="lt1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highlight>
                    <a:schemeClr val="lt1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19" name="Google Shape;319;p25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43000" y="513225"/>
                <a:ext cx="16002000" cy="11811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26586" dir="5400000">
                  <a:srgbClr val="E6E6E6"/>
                </a:outerShdw>
              </a:effectLst>
            </p:spPr>
          </p:pic>
        </p:grpSp>
        <p:pic>
          <p:nvPicPr>
            <p:cNvPr id="320" name="Google Shape;320;p2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03100" y="256225"/>
              <a:ext cx="2501900" cy="2082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1" name="Google Shape;321;p25"/>
          <p:cNvSpPr txBox="1"/>
          <p:nvPr/>
        </p:nvSpPr>
        <p:spPr>
          <a:xfrm>
            <a:off x="1775725" y="3415400"/>
            <a:ext cx="4320300" cy="50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5"/>
          <p:cNvSpPr txBox="1"/>
          <p:nvPr/>
        </p:nvSpPr>
        <p:spPr>
          <a:xfrm>
            <a:off x="8055425" y="3755475"/>
            <a:ext cx="3574200" cy="4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23" name="Google Shape;323;p25"/>
          <p:cNvGraphicFramePr/>
          <p:nvPr>
            <p:extLst>
              <p:ext uri="{D42A27DB-BD31-4B8C-83A1-F6EECF244321}">
                <p14:modId xmlns:p14="http://schemas.microsoft.com/office/powerpoint/2010/main" val="4181145626"/>
              </p:ext>
            </p:extLst>
          </p:nvPr>
        </p:nvGraphicFramePr>
        <p:xfrm>
          <a:off x="1403988" y="3070249"/>
          <a:ext cx="15480000" cy="5112748"/>
        </p:xfrm>
        <a:graphic>
          <a:graphicData uri="http://schemas.openxmlformats.org/drawingml/2006/table">
            <a:tbl>
              <a:tblPr>
                <a:noFill/>
                <a:tableStyleId>{81BE100F-5CD4-4B20-AF47-B5C21EB36227}</a:tableStyleId>
              </a:tblPr>
              <a:tblGrid>
                <a:gridCol w="183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0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09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09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3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출처</a:t>
                      </a:r>
                      <a:endParaRPr sz="25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25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데이터명</a:t>
                      </a:r>
                      <a:endParaRPr sz="25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컬럼명</a:t>
                      </a:r>
                      <a:endParaRPr sz="25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설명</a:t>
                      </a:r>
                      <a:endParaRPr sz="25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6175">
                <a:tc rowSpan="7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서울교통</a:t>
                      </a:r>
                      <a:endParaRPr sz="2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공사</a:t>
                      </a:r>
                      <a:endParaRPr sz="2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지하철 혼잡도 데이터</a:t>
                      </a:r>
                      <a:endParaRPr sz="16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</a:t>
                      </a:r>
                      <a:endParaRPr sz="2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날짜 및 시각 05시~01시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(지하철 운행시간 동안만 제공)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1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2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호선</a:t>
                      </a:r>
                      <a:endParaRPr sz="2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지하철 호선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1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2400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역번호</a:t>
                      </a:r>
                      <a:endParaRPr sz="2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역 번호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61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2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역명</a:t>
                      </a:r>
                      <a:endParaRPr sz="2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역 명</a:t>
                      </a:r>
                      <a:endParaRPr sz="2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61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상하구분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지하철 상행 하행 구분</a:t>
                      </a:r>
                      <a:endParaRPr sz="2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61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AWS 지점 코드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AWS(기상관측장비) 지점 코드</a:t>
                      </a:r>
                      <a:endParaRPr sz="2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61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혼잡도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열차 내 혼잡도(%)</a:t>
                      </a:r>
                      <a:endParaRPr sz="2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24" name="Google Shape;324;p25"/>
          <p:cNvSpPr txBox="1"/>
          <p:nvPr/>
        </p:nvSpPr>
        <p:spPr>
          <a:xfrm>
            <a:off x="2669725" y="659925"/>
            <a:ext cx="7453500" cy="10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활용 데이터</a:t>
            </a:r>
            <a:endParaRPr sz="4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5"/>
          <p:cNvSpPr txBox="1"/>
          <p:nvPr/>
        </p:nvSpPr>
        <p:spPr>
          <a:xfrm>
            <a:off x="1438700" y="2068075"/>
            <a:ext cx="12831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❏"/>
            </a:pPr>
            <a:r>
              <a:rPr lang="ko-KR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모델 활용변수(1)</a:t>
            </a:r>
            <a:endParaRPr sz="29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oogle Shape;330;p26"/>
          <p:cNvGrpSpPr/>
          <p:nvPr/>
        </p:nvGrpSpPr>
        <p:grpSpPr>
          <a:xfrm>
            <a:off x="-1575" y="0"/>
            <a:ext cx="18288000" cy="10287000"/>
            <a:chOff x="0" y="0"/>
            <a:chExt cx="18288000" cy="10287000"/>
          </a:xfrm>
        </p:grpSpPr>
        <p:grpSp>
          <p:nvGrpSpPr>
            <p:cNvPr id="331" name="Google Shape;331;p26"/>
            <p:cNvGrpSpPr/>
            <p:nvPr/>
          </p:nvGrpSpPr>
          <p:grpSpPr>
            <a:xfrm>
              <a:off x="0" y="0"/>
              <a:ext cx="18288000" cy="10287000"/>
              <a:chOff x="0" y="0"/>
              <a:chExt cx="18288000" cy="10287000"/>
            </a:xfrm>
          </p:grpSpPr>
          <p:pic>
            <p:nvPicPr>
              <p:cNvPr id="332" name="Google Shape;332;p26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18288000" cy="10287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33" name="Google Shape;333;p26"/>
              <p:cNvSpPr/>
              <p:nvPr/>
            </p:nvSpPr>
            <p:spPr>
              <a:xfrm>
                <a:off x="711650" y="1096650"/>
                <a:ext cx="16864800" cy="8796600"/>
              </a:xfrm>
              <a:prstGeom prst="rect">
                <a:avLst/>
              </a:prstGeom>
              <a:solidFill>
                <a:schemeClr val="lt1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highlight>
                    <a:schemeClr val="lt1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34" name="Google Shape;334;p2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43000" y="513225"/>
                <a:ext cx="16002000" cy="11811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26586" dir="5400000">
                  <a:srgbClr val="E6E6E6"/>
                </a:outerShdw>
              </a:effectLst>
            </p:spPr>
          </p:pic>
        </p:grpSp>
        <p:pic>
          <p:nvPicPr>
            <p:cNvPr id="335" name="Google Shape;335;p2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03100" y="256225"/>
              <a:ext cx="2501900" cy="2082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6" name="Google Shape;336;p26"/>
          <p:cNvSpPr txBox="1"/>
          <p:nvPr/>
        </p:nvSpPr>
        <p:spPr>
          <a:xfrm>
            <a:off x="1444650" y="2117413"/>
            <a:ext cx="153987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6"/>
          <p:cNvSpPr txBox="1"/>
          <p:nvPr/>
        </p:nvSpPr>
        <p:spPr>
          <a:xfrm>
            <a:off x="1775725" y="3415400"/>
            <a:ext cx="4320300" cy="50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6"/>
          <p:cNvSpPr txBox="1"/>
          <p:nvPr/>
        </p:nvSpPr>
        <p:spPr>
          <a:xfrm>
            <a:off x="8055425" y="3755475"/>
            <a:ext cx="3574200" cy="4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39" name="Google Shape;339;p26"/>
          <p:cNvGraphicFramePr/>
          <p:nvPr>
            <p:extLst>
              <p:ext uri="{D42A27DB-BD31-4B8C-83A1-F6EECF244321}">
                <p14:modId xmlns:p14="http://schemas.microsoft.com/office/powerpoint/2010/main" val="4117659329"/>
              </p:ext>
            </p:extLst>
          </p:nvPr>
        </p:nvGraphicFramePr>
        <p:xfrm>
          <a:off x="1403988" y="3033172"/>
          <a:ext cx="15480000" cy="6746915"/>
        </p:xfrm>
        <a:graphic>
          <a:graphicData uri="http://schemas.openxmlformats.org/drawingml/2006/table">
            <a:tbl>
              <a:tblPr>
                <a:noFill/>
                <a:tableStyleId>{81BE100F-5CD4-4B20-AF47-B5C21EB36227}</a:tableStyleId>
              </a:tblPr>
              <a:tblGrid>
                <a:gridCol w="183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0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09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09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3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출처</a:t>
                      </a:r>
                      <a:endParaRPr sz="25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25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데이터명</a:t>
                      </a:r>
                      <a:endParaRPr sz="25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1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컬럼명</a:t>
                      </a:r>
                      <a:endParaRPr sz="25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설명</a:t>
                      </a:r>
                      <a:endParaRPr sz="25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6175">
                <a:tc rowSpan="9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기상청</a:t>
                      </a:r>
                      <a:endParaRPr sz="2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8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기상 데이터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기온</a:t>
                      </a:r>
                      <a:endParaRPr sz="2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정시 기온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1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체감온도</a:t>
                      </a:r>
                      <a:endParaRPr sz="2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습도나 바람 등을 고려해 사람이 체감적으로 느낀다고 추상하는 온도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1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풍향</a:t>
                      </a:r>
                      <a:endParaRPr sz="2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정시 10분 평균 동향(degree)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61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풍속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정시 10분 평균 풍속(m/s)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61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강수량</a:t>
                      </a:r>
                      <a:endParaRPr sz="2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0~24시까지의 일 강수량(mm)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61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강수량</a:t>
                      </a:r>
                      <a:endParaRPr sz="2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1시간 강수량(</a:t>
                      </a:r>
                      <a:r>
                        <a:rPr lang="ko-KR" sz="2400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mm</a:t>
                      </a:r>
                      <a:r>
                        <a:rPr lang="ko-KR" sz="2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2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61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상대습도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정시 상대 습도(%)</a:t>
                      </a:r>
                      <a:endParaRPr sz="2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61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일사량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단위 시간 동안 단위 면적에 도달하는 태양 복사 에너지의 양</a:t>
                      </a:r>
                      <a:endParaRPr sz="2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미세먼지 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미세먼지 농도(PM10)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서울특별시 일평균 미세먼지 농도(pm10)</a:t>
                      </a:r>
                      <a:endParaRPr sz="2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40" name="Google Shape;340;p26"/>
          <p:cNvSpPr txBox="1"/>
          <p:nvPr/>
        </p:nvSpPr>
        <p:spPr>
          <a:xfrm>
            <a:off x="2669725" y="659925"/>
            <a:ext cx="7453500" cy="10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활용 데이터</a:t>
            </a:r>
            <a:endParaRPr sz="4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6"/>
          <p:cNvSpPr txBox="1"/>
          <p:nvPr/>
        </p:nvSpPr>
        <p:spPr>
          <a:xfrm>
            <a:off x="1438700" y="2068075"/>
            <a:ext cx="12831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❏"/>
            </a:pPr>
            <a:r>
              <a:rPr lang="ko-KR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모델 활용변수(2)</a:t>
            </a:r>
            <a:endParaRPr sz="29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27"/>
          <p:cNvGrpSpPr/>
          <p:nvPr/>
        </p:nvGrpSpPr>
        <p:grpSpPr>
          <a:xfrm>
            <a:off x="-1575" y="0"/>
            <a:ext cx="18288000" cy="10287000"/>
            <a:chOff x="0" y="0"/>
            <a:chExt cx="18288000" cy="10287000"/>
          </a:xfrm>
        </p:grpSpPr>
        <p:grpSp>
          <p:nvGrpSpPr>
            <p:cNvPr id="347" name="Google Shape;347;p27"/>
            <p:cNvGrpSpPr/>
            <p:nvPr/>
          </p:nvGrpSpPr>
          <p:grpSpPr>
            <a:xfrm>
              <a:off x="0" y="0"/>
              <a:ext cx="18288000" cy="10287000"/>
              <a:chOff x="0" y="0"/>
              <a:chExt cx="18288000" cy="10287000"/>
            </a:xfrm>
          </p:grpSpPr>
          <p:pic>
            <p:nvPicPr>
              <p:cNvPr id="348" name="Google Shape;348;p27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18288000" cy="10287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9" name="Google Shape;349;p27"/>
              <p:cNvSpPr/>
              <p:nvPr/>
            </p:nvSpPr>
            <p:spPr>
              <a:xfrm>
                <a:off x="711650" y="1096650"/>
                <a:ext cx="16864800" cy="8796600"/>
              </a:xfrm>
              <a:prstGeom prst="rect">
                <a:avLst/>
              </a:prstGeom>
              <a:solidFill>
                <a:schemeClr val="lt1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highlight>
                    <a:schemeClr val="lt1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50" name="Google Shape;350;p27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43000" y="513225"/>
                <a:ext cx="16002000" cy="11811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26586" dir="5400000">
                  <a:srgbClr val="E6E6E6"/>
                </a:outerShdw>
              </a:effectLst>
            </p:spPr>
          </p:pic>
        </p:grpSp>
        <p:pic>
          <p:nvPicPr>
            <p:cNvPr id="351" name="Google Shape;351;p2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03100" y="256225"/>
              <a:ext cx="2501900" cy="2082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2" name="Google Shape;352;p27"/>
          <p:cNvSpPr txBox="1"/>
          <p:nvPr/>
        </p:nvSpPr>
        <p:spPr>
          <a:xfrm>
            <a:off x="1444650" y="2117413"/>
            <a:ext cx="153987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27"/>
          <p:cNvSpPr txBox="1"/>
          <p:nvPr/>
        </p:nvSpPr>
        <p:spPr>
          <a:xfrm>
            <a:off x="1775725" y="3415400"/>
            <a:ext cx="4320300" cy="50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27"/>
          <p:cNvSpPr txBox="1"/>
          <p:nvPr/>
        </p:nvSpPr>
        <p:spPr>
          <a:xfrm>
            <a:off x="8055425" y="3755475"/>
            <a:ext cx="3574200" cy="4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55" name="Google Shape;355;p27"/>
          <p:cNvGraphicFramePr/>
          <p:nvPr>
            <p:extLst>
              <p:ext uri="{D42A27DB-BD31-4B8C-83A1-F6EECF244321}">
                <p14:modId xmlns:p14="http://schemas.microsoft.com/office/powerpoint/2010/main" val="1640079092"/>
              </p:ext>
            </p:extLst>
          </p:nvPr>
        </p:nvGraphicFramePr>
        <p:xfrm>
          <a:off x="1403988" y="3070249"/>
          <a:ext cx="15480000" cy="6382150"/>
        </p:xfrm>
        <a:graphic>
          <a:graphicData uri="http://schemas.openxmlformats.org/drawingml/2006/table">
            <a:tbl>
              <a:tblPr>
                <a:noFill/>
                <a:tableStyleId>{81BE100F-5CD4-4B20-AF47-B5C21EB36227}</a:tableStyleId>
              </a:tblPr>
              <a:tblGrid>
                <a:gridCol w="183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0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09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09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3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출처</a:t>
                      </a:r>
                      <a:endParaRPr sz="25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25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데이터명</a:t>
                      </a:r>
                      <a:endParaRPr sz="13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1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컬럼명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설명</a:t>
                      </a:r>
                      <a:endParaRPr sz="25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850">
                <a:tc row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기상청</a:t>
                      </a: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황사</a:t>
                      </a:r>
                      <a:endParaRPr sz="2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한파</a:t>
                      </a:r>
                      <a:endParaRPr sz="2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태풍</a:t>
                      </a:r>
                      <a:endParaRPr sz="2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날짜</a:t>
                      </a:r>
                      <a:endParaRPr sz="22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해당 기상이슈가 발생한 일자</a:t>
                      </a:r>
                      <a:endParaRPr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3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황사여부</a:t>
                      </a:r>
                      <a:endParaRPr sz="22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황사특보 발생 여부</a:t>
                      </a:r>
                      <a:endParaRPr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3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한파여부</a:t>
                      </a:r>
                      <a:endParaRPr sz="22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한파특보 발생 여부</a:t>
                      </a:r>
                      <a:endParaRPr sz="22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3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태풍여부</a:t>
                      </a:r>
                      <a:endParaRPr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태풍 발생일자 ~ 소멸일자에 해당 여부</a:t>
                      </a:r>
                      <a:endParaRPr sz="22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3850">
                <a:tc row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dirty="0" err="1">
                          <a:solidFill>
                            <a:srgbClr val="1F1F1F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공공데이터포털</a:t>
                      </a: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6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300" dirty="0">
                          <a:solidFill>
                            <a:srgbClr val="1F1F1F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서울교통</a:t>
                      </a:r>
                      <a:endParaRPr sz="2300" dirty="0">
                        <a:solidFill>
                          <a:srgbClr val="1F1F1F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300" dirty="0" err="1">
                          <a:solidFill>
                            <a:srgbClr val="1F1F1F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공사_일별</a:t>
                      </a:r>
                      <a:r>
                        <a:rPr lang="ko-KR" sz="2300" dirty="0">
                          <a:solidFill>
                            <a:srgbClr val="1F1F1F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통행통계</a:t>
                      </a:r>
                      <a:endParaRPr sz="2300" dirty="0">
                        <a:solidFill>
                          <a:srgbClr val="1F1F1F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수송일자</a:t>
                      </a:r>
                      <a:endParaRPr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날짜</a:t>
                      </a:r>
                      <a:endParaRPr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3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T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T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호선</a:t>
                      </a:r>
                      <a:endParaRPr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R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서울 지하철 1~8호선 구분</a:t>
                      </a:r>
                      <a:endParaRPr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3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역명</a:t>
                      </a:r>
                      <a:endParaRPr sz="22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R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역 이름</a:t>
                      </a:r>
                      <a:endParaRPr sz="22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3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승하차구분</a:t>
                      </a:r>
                      <a:endParaRPr sz="22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R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승차/하차 구분</a:t>
                      </a:r>
                      <a:endParaRPr sz="22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63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 dirty="0">
                          <a:solidFill>
                            <a:srgbClr val="1F1F1F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승객유형</a:t>
                      </a:r>
                      <a:endParaRPr sz="22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R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일반, 노인, 어린이, 청소년으로 분류</a:t>
                      </a:r>
                      <a:endParaRPr sz="22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63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>
                          <a:solidFill>
                            <a:srgbClr val="1F1F1F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시간대 별 승객 수</a:t>
                      </a:r>
                      <a:endParaRPr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R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1시간 단위로 집계된 승객 수</a:t>
                      </a:r>
                      <a:endParaRPr sz="22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56" name="Google Shape;356;p27"/>
          <p:cNvSpPr txBox="1"/>
          <p:nvPr/>
        </p:nvSpPr>
        <p:spPr>
          <a:xfrm>
            <a:off x="594000" y="9466687"/>
            <a:ext cx="89613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Calibri"/>
              <a:buChar char="●"/>
            </a:pPr>
            <a:r>
              <a:rPr lang="ko-KR" sz="1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기상청 데이터 수집범위 : 2021년 1월~2023년 12월</a:t>
            </a:r>
            <a:endParaRPr sz="1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7"/>
          <p:cNvSpPr txBox="1"/>
          <p:nvPr/>
        </p:nvSpPr>
        <p:spPr>
          <a:xfrm>
            <a:off x="2669725" y="659925"/>
            <a:ext cx="7453500" cy="10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활용 데이터</a:t>
            </a:r>
            <a:endParaRPr sz="4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27"/>
          <p:cNvSpPr txBox="1"/>
          <p:nvPr/>
        </p:nvSpPr>
        <p:spPr>
          <a:xfrm>
            <a:off x="1438700" y="2068075"/>
            <a:ext cx="12831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❏"/>
            </a:pPr>
            <a:r>
              <a:rPr lang="ko-KR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EDA 활용변수</a:t>
            </a:r>
            <a:endParaRPr sz="29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28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grpSp>
          <p:nvGrpSpPr>
            <p:cNvPr id="364" name="Google Shape;364;p28"/>
            <p:cNvGrpSpPr/>
            <p:nvPr/>
          </p:nvGrpSpPr>
          <p:grpSpPr>
            <a:xfrm>
              <a:off x="0" y="0"/>
              <a:ext cx="18288000" cy="10287000"/>
              <a:chOff x="0" y="0"/>
              <a:chExt cx="18288000" cy="10287000"/>
            </a:xfrm>
          </p:grpSpPr>
          <p:pic>
            <p:nvPicPr>
              <p:cNvPr id="365" name="Google Shape;365;p28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18288000" cy="10287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6" name="Google Shape;366;p28"/>
              <p:cNvSpPr/>
              <p:nvPr/>
            </p:nvSpPr>
            <p:spPr>
              <a:xfrm>
                <a:off x="711650" y="1096650"/>
                <a:ext cx="16864800" cy="8796600"/>
              </a:xfrm>
              <a:prstGeom prst="rect">
                <a:avLst/>
              </a:prstGeom>
              <a:solidFill>
                <a:schemeClr val="lt1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highlight>
                    <a:schemeClr val="lt1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67" name="Google Shape;367;p28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43000" y="513225"/>
                <a:ext cx="16002000" cy="11811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26586" dir="5400000">
                  <a:srgbClr val="E6E6E6"/>
                </a:outerShdw>
              </a:effectLst>
            </p:spPr>
          </p:pic>
        </p:grpSp>
        <p:pic>
          <p:nvPicPr>
            <p:cNvPr id="368" name="Google Shape;368;p2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03100" y="256225"/>
              <a:ext cx="2501900" cy="2082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9" name="Google Shape;369;p28"/>
          <p:cNvSpPr txBox="1"/>
          <p:nvPr/>
        </p:nvSpPr>
        <p:spPr>
          <a:xfrm>
            <a:off x="2877325" y="647900"/>
            <a:ext cx="8287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개요 - 혼잡도(y)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0" name="Google Shape;370;p28" title="image-removebg-preview (1)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1249" y="1668550"/>
            <a:ext cx="8691125" cy="18035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8"/>
          <p:cNvSpPr txBox="1"/>
          <p:nvPr/>
        </p:nvSpPr>
        <p:spPr>
          <a:xfrm>
            <a:off x="1461500" y="4510625"/>
            <a:ext cx="24576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28"/>
          <p:cNvSpPr txBox="1"/>
          <p:nvPr/>
        </p:nvSpPr>
        <p:spPr>
          <a:xfrm>
            <a:off x="14028725" y="9073402"/>
            <a:ext cx="2888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수식 출처 : 서울교통공사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73" name="Google Shape;373;p28"/>
          <p:cNvGraphicFramePr/>
          <p:nvPr/>
        </p:nvGraphicFramePr>
        <p:xfrm>
          <a:off x="1406113" y="3569375"/>
          <a:ext cx="15475775" cy="5559305"/>
        </p:xfrm>
        <a:graphic>
          <a:graphicData uri="http://schemas.openxmlformats.org/drawingml/2006/table">
            <a:tbl>
              <a:tblPr>
                <a:noFill/>
                <a:tableStyleId>{81BE100F-5CD4-4B20-AF47-B5C21EB36227}</a:tableStyleId>
              </a:tblPr>
              <a:tblGrid>
                <a:gridCol w="2299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4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02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89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6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혼잡도</a:t>
                      </a:r>
                      <a:endParaRPr sz="25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재차인원</a:t>
                      </a:r>
                      <a:endParaRPr sz="2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차내상태 설명</a:t>
                      </a:r>
                      <a:endParaRPr sz="2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혼잡 상태도</a:t>
                      </a:r>
                      <a:endParaRPr sz="2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50%</a:t>
                      </a: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80명</a:t>
                      </a: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dirty="0">
                          <a:highlight>
                            <a:srgbClr val="FFF2CC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좌석에 모두 착석</a:t>
                      </a:r>
                      <a:r>
                        <a:rPr lang="ko-KR" sz="2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하고 간간이 서 있음</a:t>
                      </a: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6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100%</a:t>
                      </a: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160명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여유롭게 서 있음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앞에 사람들이 있어 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highlight>
                            <a:srgbClr val="FFF2CC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시야가 다소 가려짐</a:t>
                      </a:r>
                      <a:endParaRPr sz="2400">
                        <a:highlight>
                          <a:srgbClr val="FFF2CC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03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200%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320명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출입문 주변이 매우 혼잡함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highlight>
                            <a:srgbClr val="FFF2CC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서로 몸과 얼굴이 밀착</a:t>
                      </a: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되어 숨이 막힘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74" name="Google Shape;374;p28"/>
          <p:cNvGrpSpPr/>
          <p:nvPr/>
        </p:nvGrpSpPr>
        <p:grpSpPr>
          <a:xfrm>
            <a:off x="11191720" y="4133298"/>
            <a:ext cx="5690698" cy="4883407"/>
            <a:chOff x="11201125" y="3691950"/>
            <a:chExt cx="6924675" cy="6046066"/>
          </a:xfrm>
        </p:grpSpPr>
        <p:pic>
          <p:nvPicPr>
            <p:cNvPr id="375" name="Google Shape;375;p28" title="1.png"/>
            <p:cNvPicPr preferRelativeResize="0"/>
            <p:nvPr/>
          </p:nvPicPr>
          <p:blipFill rotWithShape="1">
            <a:blip r:embed="rId7">
              <a:alphaModFix/>
            </a:blip>
            <a:srcRect b="33871"/>
            <a:stretch/>
          </p:blipFill>
          <p:spPr>
            <a:xfrm>
              <a:off x="11201125" y="3691950"/>
              <a:ext cx="6924675" cy="4068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6" name="Google Shape;376;p28" title="2.png"/>
            <p:cNvPicPr preferRelativeResize="0"/>
            <p:nvPr/>
          </p:nvPicPr>
          <p:blipFill rotWithShape="1">
            <a:blip r:embed="rId8">
              <a:alphaModFix/>
            </a:blip>
            <a:srcRect t="67617"/>
            <a:stretch/>
          </p:blipFill>
          <p:spPr>
            <a:xfrm>
              <a:off x="11220175" y="7760892"/>
              <a:ext cx="6886575" cy="19771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7" name="Google Shape;377;p28"/>
          <p:cNvSpPr txBox="1"/>
          <p:nvPr/>
        </p:nvSpPr>
        <p:spPr>
          <a:xfrm>
            <a:off x="7344425" y="9408250"/>
            <a:ext cx="957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혼잡도 사진 출처 : </a:t>
            </a:r>
            <a:r>
              <a:rPr lang="ko-KR" sz="1800" b="1" dirty="0">
                <a:solidFill>
                  <a:srgbClr val="1D1C1D"/>
                </a:solidFill>
                <a:highlight>
                  <a:srgbClr val="F8F8F8"/>
                </a:highlight>
                <a:latin typeface="Calibri"/>
                <a:ea typeface="Calibri"/>
                <a:cs typeface="Calibri"/>
                <a:sym typeface="Calibri"/>
              </a:rPr>
              <a:t>서울연구원 정책리포트 208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9"/>
          <p:cNvSpPr/>
          <p:nvPr/>
        </p:nvSpPr>
        <p:spPr>
          <a:xfrm>
            <a:off x="1092300" y="2086875"/>
            <a:ext cx="15788400" cy="74061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9"/>
          <p:cNvSpPr txBox="1"/>
          <p:nvPr/>
        </p:nvSpPr>
        <p:spPr>
          <a:xfrm>
            <a:off x="1855175" y="2391500"/>
            <a:ext cx="16520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29"/>
          <p:cNvSpPr txBox="1"/>
          <p:nvPr/>
        </p:nvSpPr>
        <p:spPr>
          <a:xfrm>
            <a:off x="1407300" y="2256900"/>
            <a:ext cx="15473400" cy="8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29"/>
          <p:cNvSpPr txBox="1"/>
          <p:nvPr/>
        </p:nvSpPr>
        <p:spPr>
          <a:xfrm>
            <a:off x="1407300" y="2104500"/>
            <a:ext cx="12679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1.결측치 처리 방식 따른 LSTM 성능 비교 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29"/>
          <p:cNvSpPr txBox="1"/>
          <p:nvPr/>
        </p:nvSpPr>
        <p:spPr>
          <a:xfrm>
            <a:off x="2898325" y="659925"/>
            <a:ext cx="3990000" cy="10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전처리</a:t>
            </a:r>
            <a:endParaRPr sz="4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7" name="Google Shape;387;p29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grpSp>
          <p:nvGrpSpPr>
            <p:cNvPr id="388" name="Google Shape;388;p29"/>
            <p:cNvGrpSpPr/>
            <p:nvPr/>
          </p:nvGrpSpPr>
          <p:grpSpPr>
            <a:xfrm>
              <a:off x="0" y="0"/>
              <a:ext cx="18288000" cy="10287000"/>
              <a:chOff x="0" y="0"/>
              <a:chExt cx="18288000" cy="10287000"/>
            </a:xfrm>
          </p:grpSpPr>
          <p:pic>
            <p:nvPicPr>
              <p:cNvPr id="389" name="Google Shape;389;p29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18288000" cy="10287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90" name="Google Shape;390;p29"/>
              <p:cNvSpPr/>
              <p:nvPr/>
            </p:nvSpPr>
            <p:spPr>
              <a:xfrm>
                <a:off x="711650" y="1096650"/>
                <a:ext cx="16864800" cy="8796600"/>
              </a:xfrm>
              <a:prstGeom prst="rect">
                <a:avLst/>
              </a:prstGeom>
              <a:solidFill>
                <a:schemeClr val="lt1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highlight>
                    <a:schemeClr val="lt1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91" name="Google Shape;391;p29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43000" y="513225"/>
                <a:ext cx="16002000" cy="11811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26586" dir="5400000">
                  <a:srgbClr val="E6E6E6"/>
                </a:outerShdw>
              </a:effectLst>
            </p:spPr>
          </p:pic>
        </p:grpSp>
        <p:pic>
          <p:nvPicPr>
            <p:cNvPr id="392" name="Google Shape;392;p2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03100" y="256225"/>
              <a:ext cx="2501900" cy="2082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3" name="Google Shape;393;p29"/>
          <p:cNvSpPr txBox="1"/>
          <p:nvPr/>
        </p:nvSpPr>
        <p:spPr>
          <a:xfrm>
            <a:off x="740025" y="9164074"/>
            <a:ext cx="6791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ko-KR" sz="16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선형보간법</a:t>
            </a:r>
            <a:r>
              <a:rPr lang="ko-KR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두 알려진 점 사이의 값을 직선으로 연결해 추정</a:t>
            </a:r>
            <a:endParaRPr sz="1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ko-KR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일사량 : </a:t>
            </a:r>
            <a:r>
              <a:rPr lang="ko-KR" sz="1600" b="1" dirty="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지구 </a:t>
            </a:r>
            <a:r>
              <a:rPr lang="ko-KR" sz="1600" b="1" dirty="0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대기</a:t>
            </a:r>
            <a:r>
              <a:rPr lang="ko-KR" sz="1600" b="1" dirty="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에 먼저 도달한 후 지표면에 도달하는 복사열</a:t>
            </a:r>
            <a:endParaRPr sz="1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94" name="Google Shape;394;p29"/>
          <p:cNvGraphicFramePr/>
          <p:nvPr/>
        </p:nvGraphicFramePr>
        <p:xfrm>
          <a:off x="2312350" y="3932325"/>
          <a:ext cx="13562325" cy="5121190"/>
        </p:xfrm>
        <a:graphic>
          <a:graphicData uri="http://schemas.openxmlformats.org/drawingml/2006/table">
            <a:tbl>
              <a:tblPr>
                <a:noFill/>
                <a:tableStyleId>{81BE100F-5CD4-4B20-AF47-B5C21EB36227}</a:tableStyleId>
              </a:tblPr>
              <a:tblGrid>
                <a:gridCol w="269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74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6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9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번호</a:t>
                      </a:r>
                      <a:endParaRPr sz="25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방법</a:t>
                      </a:r>
                      <a:endParaRPr sz="25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결정계수</a:t>
                      </a:r>
                      <a:endParaRPr sz="25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RMSE</a:t>
                      </a:r>
                      <a:endParaRPr sz="25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8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• 5% 미만의 -99값 제거 (그 외)</a:t>
                      </a:r>
                      <a:endParaRPr sz="21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• 10% 미만의 -99값은 선형 보간(상대습도) </a:t>
                      </a:r>
                      <a:endParaRPr sz="21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• 10% 이상의 -99값은 이진 변수 생성(일사량)</a:t>
                      </a:r>
                      <a:endParaRPr sz="21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0.9624</a:t>
                      </a: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4.5909</a:t>
                      </a: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8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• 10% 미만의 -99값은 선형 보간 </a:t>
                      </a:r>
                      <a:endParaRPr sz="21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• 10% 이상의 -99값은 이진 변수 생성(일사량)</a:t>
                      </a:r>
                      <a:endParaRPr sz="21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0.9610</a:t>
                      </a: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4.6741</a:t>
                      </a: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8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• 일사량이 없는 시간은 0으로 대체 </a:t>
                      </a:r>
                      <a:endParaRPr sz="21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• -99값이 있는 모든 변수는 선형 보간</a:t>
                      </a:r>
                      <a:endParaRPr sz="21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0.9623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4.5965</a:t>
                      </a: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8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• 일사량이 없는 시간은 0으로 대체 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• 5% 미만의 -99값 제거 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• 10% 미만의 -99값은 선형 보간(상대습도, 일사량)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0.9575</a:t>
                      </a: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4.8816</a:t>
                      </a: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95" name="Google Shape;395;p29"/>
          <p:cNvSpPr txBox="1"/>
          <p:nvPr/>
        </p:nvSpPr>
        <p:spPr>
          <a:xfrm>
            <a:off x="2898325" y="659925"/>
            <a:ext cx="3990000" cy="10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전처리</a:t>
            </a:r>
            <a:endParaRPr sz="4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29"/>
          <p:cNvSpPr txBox="1"/>
          <p:nvPr/>
        </p:nvSpPr>
        <p:spPr>
          <a:xfrm>
            <a:off x="1407300" y="2049575"/>
            <a:ext cx="15473400" cy="1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AutoNum type="arabicPeriod"/>
            </a:pPr>
            <a:r>
              <a:rPr lang="ko-KR" sz="3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결측치</a:t>
            </a:r>
            <a:r>
              <a:rPr lang="ko-KR" sz="3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처리</a:t>
            </a:r>
            <a:endParaRPr sz="3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00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●"/>
            </a:pPr>
            <a:r>
              <a:rPr lang="ko-KR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측정불가해서 -99로 기재된 기상데이터 존재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4000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○"/>
            </a:pPr>
            <a:r>
              <a:rPr lang="ko-KR" sz="27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5% 미만</a:t>
            </a:r>
            <a:r>
              <a:rPr lang="ko-KR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(기온, 풍향, 풍속, </a:t>
            </a:r>
            <a:r>
              <a:rPr lang="ko-KR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일강수량</a:t>
            </a:r>
            <a:r>
              <a:rPr lang="ko-KR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시간강수량</a:t>
            </a:r>
            <a:r>
              <a:rPr lang="ko-KR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체감온도), </a:t>
            </a:r>
            <a:r>
              <a:rPr lang="ko-KR" sz="27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10% 미만</a:t>
            </a:r>
            <a:r>
              <a:rPr lang="ko-KR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(상대습도), </a:t>
            </a:r>
            <a:r>
              <a:rPr lang="ko-KR" sz="27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37%</a:t>
            </a:r>
            <a:r>
              <a:rPr lang="ko-KR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(일사량) 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29"/>
          <p:cNvSpPr/>
          <p:nvPr/>
        </p:nvSpPr>
        <p:spPr>
          <a:xfrm>
            <a:off x="2312350" y="4631375"/>
            <a:ext cx="13562400" cy="11430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0"/>
          <p:cNvSpPr/>
          <p:nvPr/>
        </p:nvSpPr>
        <p:spPr>
          <a:xfrm>
            <a:off x="1092300" y="2086875"/>
            <a:ext cx="15788400" cy="74061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3" name="Google Shape;403;p30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grpSp>
          <p:nvGrpSpPr>
            <p:cNvPr id="404" name="Google Shape;404;p30"/>
            <p:cNvGrpSpPr/>
            <p:nvPr/>
          </p:nvGrpSpPr>
          <p:grpSpPr>
            <a:xfrm>
              <a:off x="0" y="0"/>
              <a:ext cx="18288000" cy="10287000"/>
              <a:chOff x="0" y="0"/>
              <a:chExt cx="18288000" cy="10287000"/>
            </a:xfrm>
          </p:grpSpPr>
          <p:pic>
            <p:nvPicPr>
              <p:cNvPr id="405" name="Google Shape;405;p30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18288000" cy="10287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6" name="Google Shape;406;p30"/>
              <p:cNvSpPr/>
              <p:nvPr/>
            </p:nvSpPr>
            <p:spPr>
              <a:xfrm>
                <a:off x="711650" y="1096650"/>
                <a:ext cx="16864800" cy="8796600"/>
              </a:xfrm>
              <a:prstGeom prst="rect">
                <a:avLst/>
              </a:prstGeom>
              <a:solidFill>
                <a:schemeClr val="lt1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highlight>
                    <a:schemeClr val="lt1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07" name="Google Shape;407;p30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43000" y="513225"/>
                <a:ext cx="16002000" cy="11811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26586" dir="5400000">
                  <a:srgbClr val="E6E6E6"/>
                </a:outerShdw>
              </a:effectLst>
            </p:spPr>
          </p:pic>
        </p:grpSp>
        <p:pic>
          <p:nvPicPr>
            <p:cNvPr id="408" name="Google Shape;408;p3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03100" y="256225"/>
              <a:ext cx="2501900" cy="2082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9" name="Google Shape;409;p30"/>
          <p:cNvSpPr txBox="1"/>
          <p:nvPr/>
        </p:nvSpPr>
        <p:spPr>
          <a:xfrm>
            <a:off x="1855175" y="2391500"/>
            <a:ext cx="16520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30"/>
          <p:cNvSpPr txBox="1"/>
          <p:nvPr/>
        </p:nvSpPr>
        <p:spPr>
          <a:xfrm>
            <a:off x="1407300" y="2256900"/>
            <a:ext cx="15473400" cy="57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30"/>
          <p:cNvSpPr txBox="1"/>
          <p:nvPr/>
        </p:nvSpPr>
        <p:spPr>
          <a:xfrm>
            <a:off x="2898325" y="659925"/>
            <a:ext cx="3990000" cy="10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전처리</a:t>
            </a:r>
            <a:endParaRPr sz="4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30"/>
          <p:cNvSpPr txBox="1"/>
          <p:nvPr/>
        </p:nvSpPr>
        <p:spPr>
          <a:xfrm>
            <a:off x="1407300" y="2049575"/>
            <a:ext cx="15473400" cy="7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이상치 처리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40005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●"/>
            </a:pPr>
            <a:r>
              <a:rPr lang="ko-KR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풍향 </a:t>
            </a:r>
            <a:r>
              <a:rPr lang="ko-KR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음수값</a:t>
            </a:r>
            <a:r>
              <a:rPr lang="ko-KR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0.36%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1" indent="-40005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○"/>
            </a:pPr>
            <a:r>
              <a:rPr lang="ko-KR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풍향은 바람이 불어오는 방향으로 0°~360° 값을 가짐 &gt; 인스턴스 제거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29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</a:t>
            </a:r>
            <a:r>
              <a:rPr lang="ko-KR" sz="3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범주형 변수 원-핫 인코딩 및 </a:t>
            </a:r>
            <a:r>
              <a:rPr lang="ko-KR" sz="3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임베딩</a:t>
            </a:r>
            <a:endParaRPr sz="3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40005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●"/>
            </a:pPr>
            <a:r>
              <a:rPr lang="ko-KR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역명,호선,상하구분,AWS지점코드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29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</a:t>
            </a:r>
            <a:r>
              <a:rPr lang="ko-KR" sz="3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정규화</a:t>
            </a:r>
            <a:endParaRPr sz="3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40005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●"/>
            </a:pPr>
            <a:r>
              <a:rPr lang="ko-KR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독립 변수의 스케일 차이를 제거하기 위해</a:t>
            </a:r>
            <a:r>
              <a:rPr lang="ko-KR" sz="27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27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MinMax</a:t>
            </a:r>
            <a:r>
              <a:rPr lang="ko-KR" sz="27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27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scaling</a:t>
            </a:r>
            <a:r>
              <a:rPr lang="ko-KR" sz="27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적용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40005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●"/>
            </a:pPr>
            <a:r>
              <a:rPr lang="ko-KR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종속 변수를 정규분포 형태(평균 0, 표준편차 1)로 만들기 위해 </a:t>
            </a:r>
            <a:r>
              <a:rPr lang="ko-KR" sz="27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 </a:t>
            </a:r>
            <a:r>
              <a:rPr lang="ko-KR" sz="27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scaling</a:t>
            </a:r>
            <a:r>
              <a:rPr lang="ko-KR" sz="27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적용.</a:t>
            </a:r>
            <a:endParaRPr sz="3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1"/>
          <p:cNvSpPr/>
          <p:nvPr/>
        </p:nvSpPr>
        <p:spPr>
          <a:xfrm>
            <a:off x="1092300" y="2086875"/>
            <a:ext cx="15788400" cy="74061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8" name="Google Shape;418;p31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grpSp>
          <p:nvGrpSpPr>
            <p:cNvPr id="419" name="Google Shape;419;p31"/>
            <p:cNvGrpSpPr/>
            <p:nvPr/>
          </p:nvGrpSpPr>
          <p:grpSpPr>
            <a:xfrm>
              <a:off x="0" y="0"/>
              <a:ext cx="18288000" cy="10287000"/>
              <a:chOff x="0" y="0"/>
              <a:chExt cx="18288000" cy="10287000"/>
            </a:xfrm>
          </p:grpSpPr>
          <p:pic>
            <p:nvPicPr>
              <p:cNvPr id="420" name="Google Shape;420;p31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18288000" cy="10287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21" name="Google Shape;421;p31"/>
              <p:cNvSpPr/>
              <p:nvPr/>
            </p:nvSpPr>
            <p:spPr>
              <a:xfrm>
                <a:off x="711650" y="1096650"/>
                <a:ext cx="16864800" cy="8796600"/>
              </a:xfrm>
              <a:prstGeom prst="rect">
                <a:avLst/>
              </a:prstGeom>
              <a:solidFill>
                <a:schemeClr val="lt1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highlight>
                    <a:schemeClr val="lt1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22" name="Google Shape;422;p3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43000" y="513225"/>
                <a:ext cx="16002000" cy="11811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26586" dir="5400000">
                  <a:srgbClr val="E6E6E6"/>
                </a:outerShdw>
              </a:effectLst>
            </p:spPr>
          </p:pic>
        </p:grpSp>
        <p:pic>
          <p:nvPicPr>
            <p:cNvPr id="423" name="Google Shape;423;p3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03100" y="256225"/>
              <a:ext cx="2501900" cy="2082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4" name="Google Shape;424;p31"/>
          <p:cNvSpPr txBox="1"/>
          <p:nvPr/>
        </p:nvSpPr>
        <p:spPr>
          <a:xfrm>
            <a:off x="1855175" y="2391500"/>
            <a:ext cx="16520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1"/>
          <p:cNvSpPr txBox="1"/>
          <p:nvPr/>
        </p:nvSpPr>
        <p:spPr>
          <a:xfrm>
            <a:off x="1407300" y="2256900"/>
            <a:ext cx="15473400" cy="57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26" name="Google Shape;426;p31"/>
          <p:cNvGraphicFramePr/>
          <p:nvPr>
            <p:extLst>
              <p:ext uri="{D42A27DB-BD31-4B8C-83A1-F6EECF244321}">
                <p14:modId xmlns:p14="http://schemas.microsoft.com/office/powerpoint/2010/main" val="800277633"/>
              </p:ext>
            </p:extLst>
          </p:nvPr>
        </p:nvGraphicFramePr>
        <p:xfrm>
          <a:off x="1831425" y="2685573"/>
          <a:ext cx="14625150" cy="7141080"/>
        </p:xfrm>
        <a:graphic>
          <a:graphicData uri="http://schemas.openxmlformats.org/drawingml/2006/table">
            <a:tbl>
              <a:tblPr>
                <a:noFill/>
                <a:tableStyleId>{81BE100F-5CD4-4B20-AF47-B5C21EB36227}</a:tableStyleId>
              </a:tblPr>
              <a:tblGrid>
                <a:gridCol w="4875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5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5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9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파생 변수명</a:t>
                      </a:r>
                      <a:endParaRPr sz="25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방법</a:t>
                      </a:r>
                      <a:endParaRPr sz="2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비고</a:t>
                      </a:r>
                      <a:endParaRPr sz="25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요일, 년, 월, 일</a:t>
                      </a: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주기성을 가질만한 시간 데이터 추출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19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휴일여부</a:t>
                      </a: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평일(0), 주말/공휴일(1)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라이브러리 </a:t>
                      </a:r>
                      <a:r>
                        <a:rPr lang="ko-KR" sz="2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holidayskr </a:t>
                      </a:r>
                      <a:r>
                        <a:rPr lang="ko-KR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활용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457200" lvl="0" indent="-381000" algn="ctr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Char char="➔"/>
                      </a:pPr>
                      <a:r>
                        <a:rPr lang="ko-KR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공휴일을 추출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5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시_sin,시_cos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시간_sin,시간_cos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2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시계열 변수의 주기성 처리</a:t>
                      </a:r>
                      <a:endParaRPr sz="24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2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(Sin, Cos 변환)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1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미세먼지_등급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미세먼지 &gt;=151 : 매우나쁨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미세먼지 &gt;=81 : 나쁨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미세먼지 &gt;=31 : 보통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미세먼지 &gt;=0 : 좋음 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2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수도권대기환경청에 근거</a:t>
                      </a:r>
                      <a:endParaRPr sz="2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27" name="Google Shape;427;p31"/>
          <p:cNvSpPr txBox="1"/>
          <p:nvPr/>
        </p:nvSpPr>
        <p:spPr>
          <a:xfrm>
            <a:off x="2898325" y="659925"/>
            <a:ext cx="7345500" cy="10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전처리</a:t>
            </a:r>
            <a:endParaRPr sz="4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31"/>
          <p:cNvSpPr txBox="1"/>
          <p:nvPr/>
        </p:nvSpPr>
        <p:spPr>
          <a:xfrm>
            <a:off x="1407300" y="1897175"/>
            <a:ext cx="15473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파생 변수 생성</a:t>
            </a:r>
            <a:endParaRPr sz="3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9" name="Google Shape;42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2650" y="5747061"/>
            <a:ext cx="4742700" cy="11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100" y="533400"/>
            <a:ext cx="16941800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89600" y="2209800"/>
            <a:ext cx="11061700" cy="1117600"/>
          </a:xfrm>
          <a:prstGeom prst="rect">
            <a:avLst/>
          </a:prstGeom>
          <a:noFill/>
          <a:ln>
            <a:noFill/>
          </a:ln>
          <a:effectLst>
            <a:outerShdw dist="128365" dir="5400000">
              <a:srgbClr val="E6E6E6"/>
            </a:outerShdw>
          </a:effectLst>
        </p:spPr>
      </p:pic>
      <p:pic>
        <p:nvPicPr>
          <p:cNvPr id="109" name="Google Shape;109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89600" y="3657600"/>
            <a:ext cx="11061700" cy="1117600"/>
          </a:xfrm>
          <a:prstGeom prst="rect">
            <a:avLst/>
          </a:prstGeom>
          <a:noFill/>
          <a:ln>
            <a:noFill/>
          </a:ln>
          <a:effectLst>
            <a:outerShdw dist="128365" dir="5400000">
              <a:srgbClr val="E6E6E6"/>
            </a:outerShdw>
          </a:effectLst>
        </p:spPr>
      </p:pic>
      <p:pic>
        <p:nvPicPr>
          <p:cNvPr id="110" name="Google Shape;110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89600" y="5105400"/>
            <a:ext cx="11061700" cy="1117600"/>
          </a:xfrm>
          <a:prstGeom prst="rect">
            <a:avLst/>
          </a:prstGeom>
          <a:noFill/>
          <a:ln>
            <a:noFill/>
          </a:ln>
          <a:effectLst>
            <a:outerShdw dist="128365" dir="5400000">
              <a:srgbClr val="E6E6E6"/>
            </a:outerShdw>
          </a:effectLst>
        </p:spPr>
      </p:pic>
      <p:pic>
        <p:nvPicPr>
          <p:cNvPr id="111" name="Google Shape;111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89600" y="6540500"/>
            <a:ext cx="11061700" cy="1117600"/>
          </a:xfrm>
          <a:prstGeom prst="rect">
            <a:avLst/>
          </a:prstGeom>
          <a:noFill/>
          <a:ln>
            <a:noFill/>
          </a:ln>
          <a:effectLst>
            <a:outerShdw dist="128365" dir="5400000">
              <a:srgbClr val="E6E6E6"/>
            </a:outerShdw>
          </a:effectLst>
        </p:spPr>
      </p:pic>
      <p:pic>
        <p:nvPicPr>
          <p:cNvPr id="112" name="Google Shape;112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76900" y="7988300"/>
            <a:ext cx="11061700" cy="1117600"/>
          </a:xfrm>
          <a:prstGeom prst="rect">
            <a:avLst/>
          </a:prstGeom>
          <a:noFill/>
          <a:ln>
            <a:noFill/>
          </a:ln>
          <a:effectLst>
            <a:outerShdw dist="128365" dir="5400000">
              <a:srgbClr val="E6E6E6"/>
            </a:outerShdw>
          </a:effectLst>
        </p:spPr>
      </p:pic>
      <p:sp>
        <p:nvSpPr>
          <p:cNvPr id="113" name="Google Shape;113;p14"/>
          <p:cNvSpPr txBox="1"/>
          <p:nvPr/>
        </p:nvSpPr>
        <p:spPr>
          <a:xfrm>
            <a:off x="7454900" y="8280400"/>
            <a:ext cx="85852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latin typeface="Calibri"/>
                <a:ea typeface="Calibri"/>
                <a:cs typeface="Calibri"/>
                <a:sym typeface="Calibri"/>
              </a:rPr>
              <a:t>자체 평가 의견</a:t>
            </a:r>
            <a:endParaRPr b="1"/>
          </a:p>
        </p:txBody>
      </p:sp>
      <p:pic>
        <p:nvPicPr>
          <p:cNvPr id="114" name="Google Shape;11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21300" y="7696200"/>
            <a:ext cx="2489200" cy="20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4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>
                <a:latin typeface="Calibri"/>
                <a:ea typeface="Calibri"/>
                <a:cs typeface="Calibri"/>
                <a:sym typeface="Calibri"/>
              </a:rPr>
              <a:t>지하철캐스터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4"/>
          <p:cNvSpPr txBox="1"/>
          <p:nvPr/>
        </p:nvSpPr>
        <p:spPr>
          <a:xfrm>
            <a:off x="2171700" y="4432350"/>
            <a:ext cx="31623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목차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4"/>
          <p:cNvSpPr txBox="1"/>
          <p:nvPr/>
        </p:nvSpPr>
        <p:spPr>
          <a:xfrm>
            <a:off x="7454900" y="2501900"/>
            <a:ext cx="85852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latin typeface="Calibri"/>
                <a:ea typeface="Calibri"/>
                <a:cs typeface="Calibri"/>
                <a:sym typeface="Calibri"/>
              </a:rPr>
              <a:t>프로젝트 개요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57800" y="1917700"/>
            <a:ext cx="2540000" cy="20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4"/>
          <p:cNvSpPr txBox="1"/>
          <p:nvPr/>
        </p:nvSpPr>
        <p:spPr>
          <a:xfrm>
            <a:off x="7454900" y="3949700"/>
            <a:ext cx="85852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latin typeface="Calibri"/>
                <a:ea typeface="Calibri"/>
                <a:cs typeface="Calibri"/>
                <a:sym typeface="Calibri"/>
              </a:rPr>
              <a:t>프로젝트 팀 구성 및 역할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1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308600" y="3365500"/>
            <a:ext cx="2501900" cy="20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4"/>
          <p:cNvSpPr txBox="1"/>
          <p:nvPr/>
        </p:nvSpPr>
        <p:spPr>
          <a:xfrm>
            <a:off x="7454900" y="5397500"/>
            <a:ext cx="85852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latin typeface="Calibri"/>
                <a:ea typeface="Calibri"/>
                <a:cs typeface="Calibri"/>
                <a:sym typeface="Calibri"/>
              </a:rPr>
              <a:t>프로젝트 수행 절차 및 방법</a:t>
            </a:r>
            <a:endParaRPr b="1"/>
          </a:p>
        </p:txBody>
      </p:sp>
      <p:pic>
        <p:nvPicPr>
          <p:cNvPr id="122" name="Google Shape;122;p1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321300" y="4813300"/>
            <a:ext cx="2501900" cy="20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4"/>
          <p:cNvSpPr txBox="1"/>
          <p:nvPr/>
        </p:nvSpPr>
        <p:spPr>
          <a:xfrm>
            <a:off x="7454900" y="6832600"/>
            <a:ext cx="85852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latin typeface="Calibri"/>
                <a:ea typeface="Calibri"/>
                <a:cs typeface="Calibri"/>
                <a:sym typeface="Calibri"/>
              </a:rPr>
              <a:t>프로젝트 수행 결과</a:t>
            </a:r>
            <a:endParaRPr b="1"/>
          </a:p>
        </p:txBody>
      </p:sp>
      <p:pic>
        <p:nvPicPr>
          <p:cNvPr id="124" name="Google Shape;124;p1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334000" y="6248400"/>
            <a:ext cx="2501900" cy="208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" name="Google Shape;434;p3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grpSp>
          <p:nvGrpSpPr>
            <p:cNvPr id="435" name="Google Shape;435;p32"/>
            <p:cNvGrpSpPr/>
            <p:nvPr/>
          </p:nvGrpSpPr>
          <p:grpSpPr>
            <a:xfrm>
              <a:off x="0" y="0"/>
              <a:ext cx="18288000" cy="10287000"/>
              <a:chOff x="0" y="0"/>
              <a:chExt cx="18288000" cy="10287000"/>
            </a:xfrm>
          </p:grpSpPr>
          <p:pic>
            <p:nvPicPr>
              <p:cNvPr id="436" name="Google Shape;436;p32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18288000" cy="10287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7" name="Google Shape;437;p32"/>
              <p:cNvSpPr/>
              <p:nvPr/>
            </p:nvSpPr>
            <p:spPr>
              <a:xfrm>
                <a:off x="711650" y="1096650"/>
                <a:ext cx="16864800" cy="8796600"/>
              </a:xfrm>
              <a:prstGeom prst="rect">
                <a:avLst/>
              </a:prstGeom>
              <a:solidFill>
                <a:schemeClr val="lt1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highlight>
                    <a:schemeClr val="lt1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38" name="Google Shape;438;p3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43000" y="513225"/>
                <a:ext cx="16002000" cy="11811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26586" dir="5400000">
                  <a:srgbClr val="E6E6E6"/>
                </a:outerShdw>
              </a:effectLst>
            </p:spPr>
          </p:pic>
        </p:grpSp>
        <p:pic>
          <p:nvPicPr>
            <p:cNvPr id="439" name="Google Shape;439;p3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73300" y="274925"/>
              <a:ext cx="2501900" cy="208280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440" name="Google Shape;440;p32"/>
          <p:cNvGraphicFramePr/>
          <p:nvPr/>
        </p:nvGraphicFramePr>
        <p:xfrm>
          <a:off x="10693975" y="5534825"/>
          <a:ext cx="774975" cy="584450"/>
        </p:xfrm>
        <a:graphic>
          <a:graphicData uri="http://schemas.openxmlformats.org/drawingml/2006/table">
            <a:tbl>
              <a:tblPr>
                <a:noFill/>
                <a:tableStyleId>{81BE100F-5CD4-4B20-AF47-B5C21EB36227}</a:tableStyleId>
              </a:tblPr>
              <a:tblGrid>
                <a:gridCol w="77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4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1" name="Google Shape;441;p32"/>
          <p:cNvGraphicFramePr/>
          <p:nvPr/>
        </p:nvGraphicFramePr>
        <p:xfrm>
          <a:off x="11804975" y="5859538"/>
          <a:ext cx="774975" cy="584450"/>
        </p:xfrm>
        <a:graphic>
          <a:graphicData uri="http://schemas.openxmlformats.org/drawingml/2006/table">
            <a:tbl>
              <a:tblPr>
                <a:noFill/>
                <a:tableStyleId>{81BE100F-5CD4-4B20-AF47-B5C21EB36227}</a:tableStyleId>
              </a:tblPr>
              <a:tblGrid>
                <a:gridCol w="77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4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2" name="Google Shape;442;p32"/>
          <p:cNvGraphicFramePr/>
          <p:nvPr/>
        </p:nvGraphicFramePr>
        <p:xfrm>
          <a:off x="13120250" y="4108738"/>
          <a:ext cx="774975" cy="923400"/>
        </p:xfrm>
        <a:graphic>
          <a:graphicData uri="http://schemas.openxmlformats.org/drawingml/2006/table">
            <a:tbl>
              <a:tblPr>
                <a:noFill/>
                <a:tableStyleId>{81BE100F-5CD4-4B20-AF47-B5C21EB36227}</a:tableStyleId>
              </a:tblPr>
              <a:tblGrid>
                <a:gridCol w="77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3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43" name="Google Shape;443;p32"/>
          <p:cNvSpPr txBox="1"/>
          <p:nvPr/>
        </p:nvSpPr>
        <p:spPr>
          <a:xfrm>
            <a:off x="2898325" y="659925"/>
            <a:ext cx="8906700" cy="10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4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기초특성(EDA)</a:t>
            </a:r>
            <a:endParaRPr sz="4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4" name="Google Shape;444;p32" title="image (3)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48550" y="3286800"/>
            <a:ext cx="12590899" cy="4360425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5" name="Google Shape;445;p32" title="image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48575" y="3286800"/>
            <a:ext cx="12590901" cy="4360425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46" name="Google Shape;446;p32"/>
          <p:cNvSpPr txBox="1"/>
          <p:nvPr/>
        </p:nvSpPr>
        <p:spPr>
          <a:xfrm>
            <a:off x="1193850" y="2959725"/>
            <a:ext cx="15900300" cy="6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2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endParaRPr sz="2700" b="1">
              <a:solidFill>
                <a:schemeClr val="dk1"/>
              </a:solidFill>
            </a:endParaRPr>
          </a:p>
        </p:txBody>
      </p:sp>
      <p:sp>
        <p:nvSpPr>
          <p:cNvPr id="447" name="Google Shape;447;p32"/>
          <p:cNvSpPr/>
          <p:nvPr/>
        </p:nvSpPr>
        <p:spPr>
          <a:xfrm>
            <a:off x="1392925" y="8056325"/>
            <a:ext cx="15502200" cy="1457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지하철의 혼잡도 </a:t>
            </a:r>
            <a:r>
              <a:rPr lang="ko-KR" sz="3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상승</a:t>
            </a:r>
            <a:r>
              <a:rPr lang="ko-KR" sz="3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추세</a:t>
            </a:r>
            <a:endParaRPr sz="3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코로나19 이후 사회적 거리두기 완화 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8" name="Google Shape;448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28201" y="3220525"/>
            <a:ext cx="12831599" cy="4548151"/>
          </a:xfrm>
          <a:prstGeom prst="rect">
            <a:avLst/>
          </a:prstGeom>
          <a:noFill/>
          <a:ln w="9525" cap="flat" cmpd="sng">
            <a:solidFill>
              <a:srgbClr val="0E0E0E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449" name="Google Shape;449;p32"/>
          <p:cNvCxnSpPr/>
          <p:nvPr/>
        </p:nvCxnSpPr>
        <p:spPr>
          <a:xfrm rot="10800000" flipH="1">
            <a:off x="3936950" y="4195175"/>
            <a:ext cx="10826400" cy="9987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32"/>
          <p:cNvSpPr txBox="1"/>
          <p:nvPr/>
        </p:nvSpPr>
        <p:spPr>
          <a:xfrm>
            <a:off x="1591100" y="2220475"/>
            <a:ext cx="12831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❏"/>
            </a:pPr>
            <a:r>
              <a:rPr lang="ko-KR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일자별 평균 혼잡도 흐름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Google Shape;455;p33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grpSp>
          <p:nvGrpSpPr>
            <p:cNvPr id="456" name="Google Shape;456;p33"/>
            <p:cNvGrpSpPr/>
            <p:nvPr/>
          </p:nvGrpSpPr>
          <p:grpSpPr>
            <a:xfrm>
              <a:off x="0" y="0"/>
              <a:ext cx="18288000" cy="10287000"/>
              <a:chOff x="0" y="0"/>
              <a:chExt cx="18288000" cy="10287000"/>
            </a:xfrm>
          </p:grpSpPr>
          <p:pic>
            <p:nvPicPr>
              <p:cNvPr id="457" name="Google Shape;457;p33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18288000" cy="10287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58" name="Google Shape;458;p33"/>
              <p:cNvSpPr/>
              <p:nvPr/>
            </p:nvSpPr>
            <p:spPr>
              <a:xfrm>
                <a:off x="711650" y="1096650"/>
                <a:ext cx="16864800" cy="8796600"/>
              </a:xfrm>
              <a:prstGeom prst="rect">
                <a:avLst/>
              </a:prstGeom>
              <a:solidFill>
                <a:schemeClr val="lt1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highlight>
                    <a:schemeClr val="lt1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59" name="Google Shape;459;p3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43000" y="513225"/>
                <a:ext cx="16002000" cy="11811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26586" dir="5400000">
                  <a:srgbClr val="E6E6E6"/>
                </a:outerShdw>
              </a:effectLst>
            </p:spPr>
          </p:pic>
        </p:grpSp>
        <p:pic>
          <p:nvPicPr>
            <p:cNvPr id="460" name="Google Shape;460;p3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73300" y="274925"/>
              <a:ext cx="2501900" cy="208280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461" name="Google Shape;461;p33"/>
          <p:cNvGraphicFramePr/>
          <p:nvPr/>
        </p:nvGraphicFramePr>
        <p:xfrm>
          <a:off x="10693975" y="5534825"/>
          <a:ext cx="774975" cy="584450"/>
        </p:xfrm>
        <a:graphic>
          <a:graphicData uri="http://schemas.openxmlformats.org/drawingml/2006/table">
            <a:tbl>
              <a:tblPr>
                <a:noFill/>
                <a:tableStyleId>{81BE100F-5CD4-4B20-AF47-B5C21EB36227}</a:tableStyleId>
              </a:tblPr>
              <a:tblGrid>
                <a:gridCol w="77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4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62" name="Google Shape;462;p33"/>
          <p:cNvGraphicFramePr/>
          <p:nvPr/>
        </p:nvGraphicFramePr>
        <p:xfrm>
          <a:off x="11804975" y="5859538"/>
          <a:ext cx="774975" cy="584450"/>
        </p:xfrm>
        <a:graphic>
          <a:graphicData uri="http://schemas.openxmlformats.org/drawingml/2006/table">
            <a:tbl>
              <a:tblPr>
                <a:noFill/>
                <a:tableStyleId>{81BE100F-5CD4-4B20-AF47-B5C21EB36227}</a:tableStyleId>
              </a:tblPr>
              <a:tblGrid>
                <a:gridCol w="77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4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63" name="Google Shape;463;p33"/>
          <p:cNvGraphicFramePr/>
          <p:nvPr/>
        </p:nvGraphicFramePr>
        <p:xfrm>
          <a:off x="13120250" y="4108738"/>
          <a:ext cx="774975" cy="923400"/>
        </p:xfrm>
        <a:graphic>
          <a:graphicData uri="http://schemas.openxmlformats.org/drawingml/2006/table">
            <a:tbl>
              <a:tblPr>
                <a:noFill/>
                <a:tableStyleId>{81BE100F-5CD4-4B20-AF47-B5C21EB36227}</a:tableStyleId>
              </a:tblPr>
              <a:tblGrid>
                <a:gridCol w="77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3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64" name="Google Shape;464;p33"/>
          <p:cNvSpPr txBox="1"/>
          <p:nvPr/>
        </p:nvSpPr>
        <p:spPr>
          <a:xfrm>
            <a:off x="2898325" y="659925"/>
            <a:ext cx="8312700" cy="10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4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기초특성(EDA)</a:t>
            </a:r>
            <a:endParaRPr sz="4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33"/>
          <p:cNvSpPr/>
          <p:nvPr/>
        </p:nvSpPr>
        <p:spPr>
          <a:xfrm>
            <a:off x="1392925" y="8056325"/>
            <a:ext cx="15502200" cy="1457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3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여름방학(6-8월),겨울방학(12-2월) </a:t>
            </a:r>
            <a:endParaRPr sz="3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시기에 혼잡도가 급격하게 </a:t>
            </a:r>
            <a:r>
              <a:rPr lang="ko-KR" sz="3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낮아지는 양상</a:t>
            </a:r>
            <a:endParaRPr sz="3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6" name="Google Shape;466;p33" title="image (1).png"/>
          <p:cNvPicPr preferRelativeResize="0"/>
          <p:nvPr/>
        </p:nvPicPr>
        <p:blipFill rotWithShape="1">
          <a:blip r:embed="rId6">
            <a:alphaModFix/>
          </a:blip>
          <a:srcRect t="-1680" b="1680"/>
          <a:stretch/>
        </p:blipFill>
        <p:spPr>
          <a:xfrm>
            <a:off x="2728201" y="3202875"/>
            <a:ext cx="12831599" cy="4548149"/>
          </a:xfrm>
          <a:prstGeom prst="rect">
            <a:avLst/>
          </a:prstGeom>
          <a:noFill/>
          <a:ln w="9525" cap="flat" cmpd="sng">
            <a:solidFill>
              <a:srgbClr val="0E0E0E"/>
            </a:solidFill>
            <a:prstDash val="solid"/>
            <a:round/>
            <a:headEnd type="none" w="sm" len="sm"/>
            <a:tailEnd type="none" w="sm" len="sm"/>
          </a:ln>
        </p:spPr>
      </p:pic>
      <p:graphicFrame>
        <p:nvGraphicFramePr>
          <p:cNvPr id="467" name="Google Shape;467;p33"/>
          <p:cNvGraphicFramePr/>
          <p:nvPr/>
        </p:nvGraphicFramePr>
        <p:xfrm>
          <a:off x="5441025" y="5979975"/>
          <a:ext cx="1037050" cy="686225"/>
        </p:xfrm>
        <a:graphic>
          <a:graphicData uri="http://schemas.openxmlformats.org/drawingml/2006/table">
            <a:tbl>
              <a:tblPr>
                <a:noFill/>
                <a:tableStyleId>{81BE100F-5CD4-4B20-AF47-B5C21EB36227}</a:tableStyleId>
              </a:tblPr>
              <a:tblGrid>
                <a:gridCol w="1037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6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68" name="Google Shape;468;p33"/>
          <p:cNvGraphicFramePr/>
          <p:nvPr/>
        </p:nvGraphicFramePr>
        <p:xfrm>
          <a:off x="7041175" y="6282075"/>
          <a:ext cx="1153225" cy="686225"/>
        </p:xfrm>
        <a:graphic>
          <a:graphicData uri="http://schemas.openxmlformats.org/drawingml/2006/table">
            <a:tbl>
              <a:tblPr>
                <a:noFill/>
                <a:tableStyleId>{81BE100F-5CD4-4B20-AF47-B5C21EB36227}</a:tableStyleId>
              </a:tblPr>
              <a:tblGrid>
                <a:gridCol w="115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6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69" name="Google Shape;469;p33"/>
          <p:cNvGraphicFramePr/>
          <p:nvPr/>
        </p:nvGraphicFramePr>
        <p:xfrm>
          <a:off x="9341475" y="4794975"/>
          <a:ext cx="1037050" cy="923400"/>
        </p:xfrm>
        <a:graphic>
          <a:graphicData uri="http://schemas.openxmlformats.org/drawingml/2006/table">
            <a:tbl>
              <a:tblPr>
                <a:noFill/>
                <a:tableStyleId>{81BE100F-5CD4-4B20-AF47-B5C21EB36227}</a:tableStyleId>
              </a:tblPr>
              <a:tblGrid>
                <a:gridCol w="1037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3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70" name="Google Shape;470;p33"/>
          <p:cNvGraphicFramePr/>
          <p:nvPr/>
        </p:nvGraphicFramePr>
        <p:xfrm>
          <a:off x="11015025" y="3873500"/>
          <a:ext cx="1037050" cy="1158650"/>
        </p:xfrm>
        <a:graphic>
          <a:graphicData uri="http://schemas.openxmlformats.org/drawingml/2006/table">
            <a:tbl>
              <a:tblPr>
                <a:noFill/>
                <a:tableStyleId>{81BE100F-5CD4-4B20-AF47-B5C21EB36227}</a:tableStyleId>
              </a:tblPr>
              <a:tblGrid>
                <a:gridCol w="1037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58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71" name="Google Shape;471;p33"/>
          <p:cNvGraphicFramePr/>
          <p:nvPr/>
        </p:nvGraphicFramePr>
        <p:xfrm>
          <a:off x="13272650" y="3873500"/>
          <a:ext cx="1037050" cy="816475"/>
        </p:xfrm>
        <a:graphic>
          <a:graphicData uri="http://schemas.openxmlformats.org/drawingml/2006/table">
            <a:tbl>
              <a:tblPr>
                <a:noFill/>
                <a:tableStyleId>{81BE100F-5CD4-4B20-AF47-B5C21EB36227}</a:tableStyleId>
              </a:tblPr>
              <a:tblGrid>
                <a:gridCol w="1037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16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72" name="Google Shape;472;p33"/>
          <p:cNvSpPr txBox="1"/>
          <p:nvPr/>
        </p:nvSpPr>
        <p:spPr>
          <a:xfrm>
            <a:off x="1591100" y="2220475"/>
            <a:ext cx="12831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❏"/>
            </a:pPr>
            <a:r>
              <a:rPr lang="ko-KR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월별 평균 혼잡도 흐름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7" name="Google Shape;477;p34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grpSp>
          <p:nvGrpSpPr>
            <p:cNvPr id="478" name="Google Shape;478;p34"/>
            <p:cNvGrpSpPr/>
            <p:nvPr/>
          </p:nvGrpSpPr>
          <p:grpSpPr>
            <a:xfrm>
              <a:off x="0" y="0"/>
              <a:ext cx="18288000" cy="10287000"/>
              <a:chOff x="0" y="0"/>
              <a:chExt cx="18288000" cy="10287000"/>
            </a:xfrm>
          </p:grpSpPr>
          <p:pic>
            <p:nvPicPr>
              <p:cNvPr id="479" name="Google Shape;479;p34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18288000" cy="10287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0" name="Google Shape;480;p34"/>
              <p:cNvSpPr/>
              <p:nvPr/>
            </p:nvSpPr>
            <p:spPr>
              <a:xfrm>
                <a:off x="711650" y="1096650"/>
                <a:ext cx="16864800" cy="8796600"/>
              </a:xfrm>
              <a:prstGeom prst="rect">
                <a:avLst/>
              </a:prstGeom>
              <a:solidFill>
                <a:schemeClr val="lt1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highlight>
                    <a:schemeClr val="lt1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81" name="Google Shape;481;p3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43000" y="513225"/>
                <a:ext cx="16002000" cy="11811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26586" dir="5400000">
                  <a:srgbClr val="E6E6E6"/>
                </a:outerShdw>
              </a:effectLst>
            </p:spPr>
          </p:pic>
        </p:grpSp>
        <p:pic>
          <p:nvPicPr>
            <p:cNvPr id="482" name="Google Shape;482;p3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73300" y="274925"/>
              <a:ext cx="2501900" cy="208280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483" name="Google Shape;483;p34"/>
          <p:cNvGraphicFramePr/>
          <p:nvPr/>
        </p:nvGraphicFramePr>
        <p:xfrm>
          <a:off x="10693975" y="5534825"/>
          <a:ext cx="774975" cy="584450"/>
        </p:xfrm>
        <a:graphic>
          <a:graphicData uri="http://schemas.openxmlformats.org/drawingml/2006/table">
            <a:tbl>
              <a:tblPr>
                <a:noFill/>
                <a:tableStyleId>{81BE100F-5CD4-4B20-AF47-B5C21EB36227}</a:tableStyleId>
              </a:tblPr>
              <a:tblGrid>
                <a:gridCol w="77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4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84" name="Google Shape;484;p34"/>
          <p:cNvGraphicFramePr/>
          <p:nvPr/>
        </p:nvGraphicFramePr>
        <p:xfrm>
          <a:off x="11804975" y="5859538"/>
          <a:ext cx="774975" cy="584450"/>
        </p:xfrm>
        <a:graphic>
          <a:graphicData uri="http://schemas.openxmlformats.org/drawingml/2006/table">
            <a:tbl>
              <a:tblPr>
                <a:noFill/>
                <a:tableStyleId>{81BE100F-5CD4-4B20-AF47-B5C21EB36227}</a:tableStyleId>
              </a:tblPr>
              <a:tblGrid>
                <a:gridCol w="77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4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85" name="Google Shape;485;p34"/>
          <p:cNvGraphicFramePr/>
          <p:nvPr/>
        </p:nvGraphicFramePr>
        <p:xfrm>
          <a:off x="13120250" y="4108738"/>
          <a:ext cx="774975" cy="923400"/>
        </p:xfrm>
        <a:graphic>
          <a:graphicData uri="http://schemas.openxmlformats.org/drawingml/2006/table">
            <a:tbl>
              <a:tblPr>
                <a:noFill/>
                <a:tableStyleId>{81BE100F-5CD4-4B20-AF47-B5C21EB36227}</a:tableStyleId>
              </a:tblPr>
              <a:tblGrid>
                <a:gridCol w="77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3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86" name="Google Shape;486;p34"/>
          <p:cNvSpPr txBox="1"/>
          <p:nvPr/>
        </p:nvSpPr>
        <p:spPr>
          <a:xfrm>
            <a:off x="2898325" y="659925"/>
            <a:ext cx="8163000" cy="10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4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기초특성(EDA)</a:t>
            </a:r>
            <a:endParaRPr sz="4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7" name="Google Shape;487;p34" title="imag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28200" y="3231575"/>
            <a:ext cx="12831599" cy="4489150"/>
          </a:xfrm>
          <a:prstGeom prst="rect">
            <a:avLst/>
          </a:prstGeom>
          <a:noFill/>
          <a:ln w="9525" cap="flat" cmpd="sng">
            <a:solidFill>
              <a:srgbClr val="0E0E0E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88" name="Google Shape;488;p34"/>
          <p:cNvSpPr/>
          <p:nvPr/>
        </p:nvSpPr>
        <p:spPr>
          <a:xfrm>
            <a:off x="1392925" y="8056325"/>
            <a:ext cx="15502200" cy="1457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혼잡도는 요일에 따라 뚜렷한 차이를 보임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평일 &gt; 토요일 &gt; 일요일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34"/>
          <p:cNvSpPr txBox="1"/>
          <p:nvPr/>
        </p:nvSpPr>
        <p:spPr>
          <a:xfrm>
            <a:off x="1591100" y="2220475"/>
            <a:ext cx="12831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❏"/>
            </a:pPr>
            <a:r>
              <a:rPr lang="ko-KR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평일/토요일/일요일 혼잡도 비교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4" name="Google Shape;494;p35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grpSp>
          <p:nvGrpSpPr>
            <p:cNvPr id="495" name="Google Shape;495;p35"/>
            <p:cNvGrpSpPr/>
            <p:nvPr/>
          </p:nvGrpSpPr>
          <p:grpSpPr>
            <a:xfrm>
              <a:off x="0" y="0"/>
              <a:ext cx="18288000" cy="10287000"/>
              <a:chOff x="0" y="0"/>
              <a:chExt cx="18288000" cy="10287000"/>
            </a:xfrm>
          </p:grpSpPr>
          <p:pic>
            <p:nvPicPr>
              <p:cNvPr id="496" name="Google Shape;496;p35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18288000" cy="10287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97" name="Google Shape;497;p35"/>
              <p:cNvSpPr/>
              <p:nvPr/>
            </p:nvSpPr>
            <p:spPr>
              <a:xfrm>
                <a:off x="711650" y="1096650"/>
                <a:ext cx="16864800" cy="8796600"/>
              </a:xfrm>
              <a:prstGeom prst="rect">
                <a:avLst/>
              </a:prstGeom>
              <a:solidFill>
                <a:schemeClr val="lt1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highlight>
                    <a:schemeClr val="lt1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98" name="Google Shape;498;p35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43000" y="513225"/>
                <a:ext cx="16002000" cy="11811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26586" dir="5400000">
                  <a:srgbClr val="E6E6E6"/>
                </a:outerShdw>
              </a:effectLst>
            </p:spPr>
          </p:pic>
        </p:grpSp>
        <p:pic>
          <p:nvPicPr>
            <p:cNvPr id="499" name="Google Shape;499;p3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73300" y="274925"/>
              <a:ext cx="2501900" cy="208280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500" name="Google Shape;500;p35"/>
          <p:cNvGraphicFramePr/>
          <p:nvPr/>
        </p:nvGraphicFramePr>
        <p:xfrm>
          <a:off x="10693975" y="5534825"/>
          <a:ext cx="774975" cy="584450"/>
        </p:xfrm>
        <a:graphic>
          <a:graphicData uri="http://schemas.openxmlformats.org/drawingml/2006/table">
            <a:tbl>
              <a:tblPr>
                <a:noFill/>
                <a:tableStyleId>{81BE100F-5CD4-4B20-AF47-B5C21EB36227}</a:tableStyleId>
              </a:tblPr>
              <a:tblGrid>
                <a:gridCol w="77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4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01" name="Google Shape;501;p35"/>
          <p:cNvGraphicFramePr/>
          <p:nvPr/>
        </p:nvGraphicFramePr>
        <p:xfrm>
          <a:off x="11804975" y="5859538"/>
          <a:ext cx="774975" cy="584450"/>
        </p:xfrm>
        <a:graphic>
          <a:graphicData uri="http://schemas.openxmlformats.org/drawingml/2006/table">
            <a:tbl>
              <a:tblPr>
                <a:noFill/>
                <a:tableStyleId>{81BE100F-5CD4-4B20-AF47-B5C21EB36227}</a:tableStyleId>
              </a:tblPr>
              <a:tblGrid>
                <a:gridCol w="77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4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02" name="Google Shape;502;p35"/>
          <p:cNvGraphicFramePr/>
          <p:nvPr/>
        </p:nvGraphicFramePr>
        <p:xfrm>
          <a:off x="13120250" y="4108738"/>
          <a:ext cx="774975" cy="923400"/>
        </p:xfrm>
        <a:graphic>
          <a:graphicData uri="http://schemas.openxmlformats.org/drawingml/2006/table">
            <a:tbl>
              <a:tblPr>
                <a:noFill/>
                <a:tableStyleId>{81BE100F-5CD4-4B20-AF47-B5C21EB36227}</a:tableStyleId>
              </a:tblPr>
              <a:tblGrid>
                <a:gridCol w="77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3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03" name="Google Shape;503;p35"/>
          <p:cNvGraphicFramePr/>
          <p:nvPr/>
        </p:nvGraphicFramePr>
        <p:xfrm>
          <a:off x="11804975" y="3535250"/>
          <a:ext cx="1451275" cy="3639675"/>
        </p:xfrm>
        <a:graphic>
          <a:graphicData uri="http://schemas.openxmlformats.org/drawingml/2006/table">
            <a:tbl>
              <a:tblPr>
                <a:noFill/>
                <a:tableStyleId>{81BE100F-5CD4-4B20-AF47-B5C21EB36227}</a:tableStyleId>
              </a:tblPr>
              <a:tblGrid>
                <a:gridCol w="1451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39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04" name="Google Shape;50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18883" y="3307075"/>
            <a:ext cx="12650235" cy="436371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05" name="Google Shape;505;p35"/>
          <p:cNvSpPr txBox="1"/>
          <p:nvPr/>
        </p:nvSpPr>
        <p:spPr>
          <a:xfrm>
            <a:off x="2898325" y="659925"/>
            <a:ext cx="6674400" cy="10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4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기초특성(EDA)</a:t>
            </a:r>
            <a:endParaRPr sz="4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35"/>
          <p:cNvSpPr/>
          <p:nvPr/>
        </p:nvSpPr>
        <p:spPr>
          <a:xfrm>
            <a:off x="1392900" y="8056325"/>
            <a:ext cx="15502200" cy="1457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통근 수요 집중으로 인해 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sz="3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출근 시간대(7시~9시), 퇴근 시간대(17시~19시)  </a:t>
            </a:r>
            <a:r>
              <a:rPr lang="ko-KR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혼잡도가 가장 높음</a:t>
            </a:r>
            <a:endParaRPr sz="3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35"/>
          <p:cNvSpPr txBox="1"/>
          <p:nvPr/>
        </p:nvSpPr>
        <p:spPr>
          <a:xfrm>
            <a:off x="1591100" y="2220475"/>
            <a:ext cx="12831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❏"/>
            </a:pPr>
            <a:r>
              <a:rPr lang="ko-KR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시간대별 평균 혼잡도 비교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35"/>
          <p:cNvSpPr/>
          <p:nvPr/>
        </p:nvSpPr>
        <p:spPr>
          <a:xfrm>
            <a:off x="7094325" y="3633225"/>
            <a:ext cx="1320900" cy="35418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35"/>
          <p:cNvSpPr/>
          <p:nvPr/>
        </p:nvSpPr>
        <p:spPr>
          <a:xfrm>
            <a:off x="11742525" y="3633225"/>
            <a:ext cx="1320900" cy="35418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4" name="Google Shape;514;p36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grpSp>
          <p:nvGrpSpPr>
            <p:cNvPr id="515" name="Google Shape;515;p36"/>
            <p:cNvGrpSpPr/>
            <p:nvPr/>
          </p:nvGrpSpPr>
          <p:grpSpPr>
            <a:xfrm>
              <a:off x="0" y="0"/>
              <a:ext cx="18288000" cy="10287000"/>
              <a:chOff x="0" y="0"/>
              <a:chExt cx="18288000" cy="10287000"/>
            </a:xfrm>
          </p:grpSpPr>
          <p:pic>
            <p:nvPicPr>
              <p:cNvPr id="516" name="Google Shape;516;p36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18288000" cy="10287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17" name="Google Shape;517;p36"/>
              <p:cNvSpPr/>
              <p:nvPr/>
            </p:nvSpPr>
            <p:spPr>
              <a:xfrm>
                <a:off x="711650" y="1096650"/>
                <a:ext cx="16864800" cy="8796600"/>
              </a:xfrm>
              <a:prstGeom prst="rect">
                <a:avLst/>
              </a:prstGeom>
              <a:solidFill>
                <a:schemeClr val="lt1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highlight>
                    <a:schemeClr val="lt1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518" name="Google Shape;518;p3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43000" y="513225"/>
                <a:ext cx="16002000" cy="11811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26586" dir="5400000">
                  <a:srgbClr val="E6E6E6"/>
                </a:outerShdw>
              </a:effectLst>
            </p:spPr>
          </p:pic>
        </p:grpSp>
        <p:pic>
          <p:nvPicPr>
            <p:cNvPr id="519" name="Google Shape;519;p3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73300" y="274925"/>
              <a:ext cx="2501900" cy="2082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0" name="Google Shape;520;p36"/>
          <p:cNvSpPr txBox="1"/>
          <p:nvPr/>
        </p:nvSpPr>
        <p:spPr>
          <a:xfrm>
            <a:off x="2898325" y="659925"/>
            <a:ext cx="6674400" cy="10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4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기초특성(EDA)</a:t>
            </a:r>
            <a:endParaRPr sz="4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1" name="Google Shape;52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6866" y="2994024"/>
            <a:ext cx="9994268" cy="4933925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36"/>
          <p:cNvSpPr/>
          <p:nvPr/>
        </p:nvSpPr>
        <p:spPr>
          <a:xfrm>
            <a:off x="1392900" y="8055450"/>
            <a:ext cx="15502200" cy="1457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3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주말/공휴일 혼잡도 &lt; 평일 혼잡도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36"/>
          <p:cNvSpPr/>
          <p:nvPr/>
        </p:nvSpPr>
        <p:spPr>
          <a:xfrm>
            <a:off x="9853175" y="4674075"/>
            <a:ext cx="3744000" cy="26007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36"/>
          <p:cNvSpPr/>
          <p:nvPr/>
        </p:nvSpPr>
        <p:spPr>
          <a:xfrm>
            <a:off x="9178475" y="3619575"/>
            <a:ext cx="419400" cy="10545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36"/>
          <p:cNvSpPr txBox="1"/>
          <p:nvPr/>
        </p:nvSpPr>
        <p:spPr>
          <a:xfrm>
            <a:off x="9677100" y="3799350"/>
            <a:ext cx="13584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7.2%p</a:t>
            </a:r>
            <a:endParaRPr sz="3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36"/>
          <p:cNvSpPr txBox="1"/>
          <p:nvPr/>
        </p:nvSpPr>
        <p:spPr>
          <a:xfrm>
            <a:off x="1591100" y="2220475"/>
            <a:ext cx="12831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❏"/>
            </a:pPr>
            <a:r>
              <a:rPr lang="ko-KR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휴일여부별 평균 혼잡도 비교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1" name="Google Shape;531;p37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grpSp>
          <p:nvGrpSpPr>
            <p:cNvPr id="532" name="Google Shape;532;p37"/>
            <p:cNvGrpSpPr/>
            <p:nvPr/>
          </p:nvGrpSpPr>
          <p:grpSpPr>
            <a:xfrm>
              <a:off x="0" y="0"/>
              <a:ext cx="18288000" cy="10287000"/>
              <a:chOff x="0" y="0"/>
              <a:chExt cx="18288000" cy="10287000"/>
            </a:xfrm>
          </p:grpSpPr>
          <p:pic>
            <p:nvPicPr>
              <p:cNvPr id="533" name="Google Shape;533;p37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18288000" cy="10287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34" name="Google Shape;534;p37"/>
              <p:cNvSpPr/>
              <p:nvPr/>
            </p:nvSpPr>
            <p:spPr>
              <a:xfrm>
                <a:off x="711650" y="1096650"/>
                <a:ext cx="16864800" cy="8796600"/>
              </a:xfrm>
              <a:prstGeom prst="rect">
                <a:avLst/>
              </a:prstGeom>
              <a:solidFill>
                <a:schemeClr val="lt1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highlight>
                    <a:schemeClr val="lt1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535" name="Google Shape;535;p37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43000" y="513225"/>
                <a:ext cx="16002000" cy="11811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26586" dir="5400000">
                  <a:srgbClr val="E6E6E6"/>
                </a:outerShdw>
              </a:effectLst>
            </p:spPr>
          </p:pic>
        </p:grpSp>
        <p:pic>
          <p:nvPicPr>
            <p:cNvPr id="536" name="Google Shape;536;p3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73300" y="274925"/>
              <a:ext cx="2501900" cy="2082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7" name="Google Shape;537;p37"/>
          <p:cNvSpPr txBox="1"/>
          <p:nvPr/>
        </p:nvSpPr>
        <p:spPr>
          <a:xfrm>
            <a:off x="2898325" y="659925"/>
            <a:ext cx="7128900" cy="10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기초특성(EDA)</a:t>
            </a:r>
            <a:endParaRPr sz="4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8" name="Google Shape;538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2025" y="3225975"/>
            <a:ext cx="16363950" cy="4400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9" name="Google Shape;539;p37"/>
          <p:cNvGrpSpPr/>
          <p:nvPr/>
        </p:nvGrpSpPr>
        <p:grpSpPr>
          <a:xfrm>
            <a:off x="3219400" y="5544250"/>
            <a:ext cx="12540950" cy="436500"/>
            <a:chOff x="3219400" y="5544250"/>
            <a:chExt cx="12540950" cy="436500"/>
          </a:xfrm>
        </p:grpSpPr>
        <p:sp>
          <p:nvSpPr>
            <p:cNvPr id="540" name="Google Shape;540;p37"/>
            <p:cNvSpPr txBox="1"/>
            <p:nvPr/>
          </p:nvSpPr>
          <p:spPr>
            <a:xfrm>
              <a:off x="3219400" y="5544250"/>
              <a:ext cx="1765200" cy="4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2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-3.64%p</a:t>
              </a:r>
              <a:endParaRPr sz="3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37"/>
            <p:cNvSpPr txBox="1"/>
            <p:nvPr/>
          </p:nvSpPr>
          <p:spPr>
            <a:xfrm>
              <a:off x="8561638" y="5544250"/>
              <a:ext cx="2133900" cy="4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2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+9.29%p</a:t>
              </a:r>
              <a:endParaRPr sz="3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37"/>
            <p:cNvSpPr txBox="1"/>
            <p:nvPr/>
          </p:nvSpPr>
          <p:spPr>
            <a:xfrm>
              <a:off x="13995150" y="5544250"/>
              <a:ext cx="1765200" cy="4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2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+1.86%p</a:t>
              </a:r>
              <a:endParaRPr sz="3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3" name="Google Shape;543;p37"/>
          <p:cNvSpPr txBox="1"/>
          <p:nvPr/>
        </p:nvSpPr>
        <p:spPr>
          <a:xfrm>
            <a:off x="1591100" y="2220475"/>
            <a:ext cx="12831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❏"/>
            </a:pPr>
            <a:r>
              <a:rPr lang="ko-KR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기상 이슈별 혼잡도 변화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37"/>
          <p:cNvSpPr/>
          <p:nvPr/>
        </p:nvSpPr>
        <p:spPr>
          <a:xfrm>
            <a:off x="1392900" y="8055450"/>
            <a:ext cx="15502200" cy="1457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황사 발생 시 혼잡도가 </a:t>
            </a:r>
            <a:r>
              <a:rPr lang="ko-KR" sz="3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약 9.29% 증가</a:t>
            </a:r>
            <a:r>
              <a:rPr lang="ko-KR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➔</a:t>
            </a:r>
            <a:r>
              <a:rPr lang="ko-KR" sz="3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외출이 </a:t>
            </a:r>
            <a:r>
              <a:rPr lang="ko-KR" sz="3000" b="1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지속</a:t>
            </a:r>
            <a:r>
              <a:rPr lang="ko-KR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되는 경향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3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한파·태풍은</a:t>
            </a:r>
            <a:r>
              <a:rPr lang="ko-KR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3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혼잡도 변화가 크지 않음 </a:t>
            </a:r>
            <a:r>
              <a:rPr lang="ko-KR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➔ 외출 자제 효과가 </a:t>
            </a:r>
            <a:r>
              <a:rPr lang="ko-KR" sz="3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제한</a:t>
            </a:r>
            <a:r>
              <a:rPr lang="ko-KR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적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" name="Google Shape;549;p38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grpSp>
          <p:nvGrpSpPr>
            <p:cNvPr id="550" name="Google Shape;550;p38"/>
            <p:cNvGrpSpPr/>
            <p:nvPr/>
          </p:nvGrpSpPr>
          <p:grpSpPr>
            <a:xfrm>
              <a:off x="0" y="0"/>
              <a:ext cx="18288000" cy="10287000"/>
              <a:chOff x="0" y="0"/>
              <a:chExt cx="18288000" cy="10287000"/>
            </a:xfrm>
          </p:grpSpPr>
          <p:pic>
            <p:nvPicPr>
              <p:cNvPr id="551" name="Google Shape;551;p38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18288000" cy="10287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52" name="Google Shape;552;p38"/>
              <p:cNvSpPr/>
              <p:nvPr/>
            </p:nvSpPr>
            <p:spPr>
              <a:xfrm>
                <a:off x="711650" y="1096650"/>
                <a:ext cx="16864800" cy="8796600"/>
              </a:xfrm>
              <a:prstGeom prst="rect">
                <a:avLst/>
              </a:prstGeom>
              <a:solidFill>
                <a:schemeClr val="lt1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highlight>
                    <a:schemeClr val="lt1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553" name="Google Shape;553;p38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43000" y="513225"/>
                <a:ext cx="16002000" cy="11811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26586" dir="5400000">
                  <a:srgbClr val="E6E6E6"/>
                </a:outerShdw>
              </a:effectLst>
            </p:spPr>
          </p:pic>
        </p:grpSp>
        <p:pic>
          <p:nvPicPr>
            <p:cNvPr id="554" name="Google Shape;554;p3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73300" y="274925"/>
              <a:ext cx="2501900" cy="2082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5" name="Google Shape;555;p38"/>
          <p:cNvSpPr txBox="1"/>
          <p:nvPr/>
        </p:nvSpPr>
        <p:spPr>
          <a:xfrm>
            <a:off x="2898325" y="659925"/>
            <a:ext cx="6999000" cy="10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기초특성(EDA)</a:t>
            </a:r>
            <a:endParaRPr sz="4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38"/>
          <p:cNvSpPr txBox="1"/>
          <p:nvPr/>
        </p:nvSpPr>
        <p:spPr>
          <a:xfrm>
            <a:off x="3628650" y="6038950"/>
            <a:ext cx="1034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38"/>
          <p:cNvSpPr txBox="1"/>
          <p:nvPr/>
        </p:nvSpPr>
        <p:spPr>
          <a:xfrm>
            <a:off x="3562675" y="5972350"/>
            <a:ext cx="11196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38"/>
          <p:cNvSpPr txBox="1"/>
          <p:nvPr/>
        </p:nvSpPr>
        <p:spPr>
          <a:xfrm>
            <a:off x="9062450" y="6279550"/>
            <a:ext cx="1119600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38"/>
          <p:cNvSpPr txBox="1"/>
          <p:nvPr/>
        </p:nvSpPr>
        <p:spPr>
          <a:xfrm>
            <a:off x="9214850" y="6431950"/>
            <a:ext cx="1119600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0" name="Google Shape;56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7738" y="3429000"/>
            <a:ext cx="16392525" cy="4400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1" name="Google Shape;561;p38"/>
          <p:cNvCxnSpPr/>
          <p:nvPr/>
        </p:nvCxnSpPr>
        <p:spPr>
          <a:xfrm rot="10800000" flipH="1">
            <a:off x="8465650" y="5119450"/>
            <a:ext cx="1622700" cy="11601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2" name="Google Shape;562;p38"/>
          <p:cNvSpPr txBox="1"/>
          <p:nvPr/>
        </p:nvSpPr>
        <p:spPr>
          <a:xfrm>
            <a:off x="9214850" y="5825375"/>
            <a:ext cx="1765200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+12.6%p</a:t>
            </a:r>
            <a:endParaRPr sz="32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38"/>
          <p:cNvSpPr txBox="1"/>
          <p:nvPr/>
        </p:nvSpPr>
        <p:spPr>
          <a:xfrm>
            <a:off x="1591100" y="2220475"/>
            <a:ext cx="12831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❏"/>
            </a:pPr>
            <a:r>
              <a:rPr lang="ko-KR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자연 재해별 혼잡도 변화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38"/>
          <p:cNvSpPr/>
          <p:nvPr/>
        </p:nvSpPr>
        <p:spPr>
          <a:xfrm>
            <a:off x="1392900" y="8055450"/>
            <a:ext cx="15502200" cy="1457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3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한파·태풍</a:t>
            </a:r>
            <a:r>
              <a:rPr lang="ko-KR" sz="3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발생 시 혼잡도는 감소</a:t>
            </a:r>
            <a:r>
              <a:rPr lang="ko-KR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하지만, 황사 발생 시 증가하는 경향을 보임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3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황사는 혼잡도와 양의 상관관계</a:t>
            </a:r>
            <a:r>
              <a:rPr lang="ko-KR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를 나타냄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9" name="Google Shape;569;p39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grpSp>
          <p:nvGrpSpPr>
            <p:cNvPr id="570" name="Google Shape;570;p39"/>
            <p:cNvGrpSpPr/>
            <p:nvPr/>
          </p:nvGrpSpPr>
          <p:grpSpPr>
            <a:xfrm>
              <a:off x="0" y="0"/>
              <a:ext cx="18288000" cy="10287000"/>
              <a:chOff x="0" y="0"/>
              <a:chExt cx="18288000" cy="10287000"/>
            </a:xfrm>
          </p:grpSpPr>
          <p:pic>
            <p:nvPicPr>
              <p:cNvPr id="571" name="Google Shape;571;p39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18288000" cy="10287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72" name="Google Shape;572;p39"/>
              <p:cNvSpPr/>
              <p:nvPr/>
            </p:nvSpPr>
            <p:spPr>
              <a:xfrm>
                <a:off x="711650" y="1096650"/>
                <a:ext cx="16864800" cy="8796600"/>
              </a:xfrm>
              <a:prstGeom prst="rect">
                <a:avLst/>
              </a:prstGeom>
              <a:solidFill>
                <a:schemeClr val="lt1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highlight>
                    <a:schemeClr val="lt1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573" name="Google Shape;573;p39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43000" y="513225"/>
                <a:ext cx="16002000" cy="11811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26586" dir="5400000">
                  <a:srgbClr val="E6E6E6"/>
                </a:outerShdw>
              </a:effectLst>
            </p:spPr>
          </p:pic>
        </p:grpSp>
        <p:pic>
          <p:nvPicPr>
            <p:cNvPr id="574" name="Google Shape;574;p3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73300" y="274925"/>
              <a:ext cx="2501900" cy="2082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5" name="Google Shape;575;p39"/>
          <p:cNvSpPr txBox="1"/>
          <p:nvPr/>
        </p:nvSpPr>
        <p:spPr>
          <a:xfrm>
            <a:off x="2898325" y="659925"/>
            <a:ext cx="6890700" cy="10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기초특성(EDA)</a:t>
            </a:r>
            <a:endParaRPr sz="4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6" name="Google Shape;576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6237" y="3630575"/>
            <a:ext cx="4007375" cy="439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58050" y="3335924"/>
            <a:ext cx="10919837" cy="4421525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39"/>
          <p:cNvSpPr txBox="1"/>
          <p:nvPr/>
        </p:nvSpPr>
        <p:spPr>
          <a:xfrm>
            <a:off x="1624825" y="3032475"/>
            <a:ext cx="42627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&lt;미세먼지 &amp;혼잡도 상관관계 heatmap&gt;</a:t>
            </a: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39"/>
          <p:cNvSpPr/>
          <p:nvPr/>
        </p:nvSpPr>
        <p:spPr>
          <a:xfrm>
            <a:off x="1939950" y="3662425"/>
            <a:ext cx="1935600" cy="630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39"/>
          <p:cNvSpPr/>
          <p:nvPr/>
        </p:nvSpPr>
        <p:spPr>
          <a:xfrm rot="5400504">
            <a:off x="1439725" y="5315275"/>
            <a:ext cx="4088700" cy="783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39"/>
          <p:cNvSpPr/>
          <p:nvPr/>
        </p:nvSpPr>
        <p:spPr>
          <a:xfrm>
            <a:off x="1392900" y="8055450"/>
            <a:ext cx="15502200" cy="1457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3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황사와의 연관성을 고려해 미세먼지 데이터 수집</a:t>
            </a:r>
            <a:br>
              <a:rPr lang="ko-KR" sz="3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3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미세먼지와 혼잡도 간 상관계수는 0.02로, 유의미한 </a:t>
            </a:r>
            <a:r>
              <a:rPr lang="ko-KR" sz="30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상관관계없음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39"/>
          <p:cNvSpPr txBox="1"/>
          <p:nvPr/>
        </p:nvSpPr>
        <p:spPr>
          <a:xfrm>
            <a:off x="1591100" y="2220475"/>
            <a:ext cx="12831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❏"/>
            </a:pPr>
            <a:r>
              <a:rPr lang="ko-KR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미세먼지와 혼잡도의 상관관계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" name="Google Shape;587;p40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grpSp>
          <p:nvGrpSpPr>
            <p:cNvPr id="588" name="Google Shape;588;p40"/>
            <p:cNvGrpSpPr/>
            <p:nvPr/>
          </p:nvGrpSpPr>
          <p:grpSpPr>
            <a:xfrm>
              <a:off x="0" y="0"/>
              <a:ext cx="18288000" cy="10287000"/>
              <a:chOff x="0" y="0"/>
              <a:chExt cx="18288000" cy="10287000"/>
            </a:xfrm>
          </p:grpSpPr>
          <p:pic>
            <p:nvPicPr>
              <p:cNvPr id="589" name="Google Shape;589;p40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18288000" cy="10287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90" name="Google Shape;590;p40"/>
              <p:cNvSpPr/>
              <p:nvPr/>
            </p:nvSpPr>
            <p:spPr>
              <a:xfrm>
                <a:off x="711650" y="1096650"/>
                <a:ext cx="16864800" cy="8796600"/>
              </a:xfrm>
              <a:prstGeom prst="rect">
                <a:avLst/>
              </a:prstGeom>
              <a:solidFill>
                <a:schemeClr val="lt1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highlight>
                    <a:schemeClr val="lt1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591" name="Google Shape;591;p40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43000" y="513225"/>
                <a:ext cx="16002000" cy="11811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26586" dir="5400000">
                  <a:srgbClr val="E6E6E6"/>
                </a:outerShdw>
              </a:effectLst>
            </p:spPr>
          </p:pic>
        </p:grpSp>
        <p:pic>
          <p:nvPicPr>
            <p:cNvPr id="592" name="Google Shape;592;p4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73300" y="274925"/>
              <a:ext cx="2501900" cy="2082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3" name="Google Shape;593;p40"/>
          <p:cNvSpPr txBox="1"/>
          <p:nvPr/>
        </p:nvSpPr>
        <p:spPr>
          <a:xfrm>
            <a:off x="2898325" y="659925"/>
            <a:ext cx="6890700" cy="10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기초특성(EDA)</a:t>
            </a:r>
            <a:endParaRPr sz="4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4" name="Google Shape;594;p40" title="image (4).png"/>
          <p:cNvPicPr preferRelativeResize="0"/>
          <p:nvPr/>
        </p:nvPicPr>
        <p:blipFill rotWithShape="1">
          <a:blip r:embed="rId6">
            <a:alphaModFix/>
          </a:blip>
          <a:srcRect r="67352"/>
          <a:stretch/>
        </p:blipFill>
        <p:spPr>
          <a:xfrm>
            <a:off x="2257925" y="3042350"/>
            <a:ext cx="5842051" cy="48311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95" name="Google Shape;595;p40" title="image (4).png"/>
          <p:cNvPicPr preferRelativeResize="0"/>
          <p:nvPr/>
        </p:nvPicPr>
        <p:blipFill rotWithShape="1">
          <a:blip r:embed="rId6">
            <a:alphaModFix/>
          </a:blip>
          <a:srcRect l="66551" r="-481"/>
          <a:stretch/>
        </p:blipFill>
        <p:spPr>
          <a:xfrm>
            <a:off x="9789025" y="3060925"/>
            <a:ext cx="5842051" cy="483116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96" name="Google Shape;596;p40"/>
          <p:cNvSpPr txBox="1"/>
          <p:nvPr/>
        </p:nvSpPr>
        <p:spPr>
          <a:xfrm>
            <a:off x="1591100" y="2220475"/>
            <a:ext cx="12831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❏"/>
            </a:pPr>
            <a:r>
              <a:rPr lang="ko-KR" sz="32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호선별</a:t>
            </a:r>
            <a:r>
              <a:rPr lang="ko-KR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혼잡도의 차이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40"/>
          <p:cNvSpPr/>
          <p:nvPr/>
        </p:nvSpPr>
        <p:spPr>
          <a:xfrm>
            <a:off x="1392900" y="8055450"/>
            <a:ext cx="15502200" cy="1457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3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호선별</a:t>
            </a:r>
            <a:r>
              <a:rPr lang="ko-KR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3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평균 혼잡도, 승차 승객 수의 차이 존재</a:t>
            </a:r>
            <a:endParaRPr sz="3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➔"/>
            </a:pPr>
            <a:r>
              <a:rPr lang="ko-KR" sz="3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호선별</a:t>
            </a:r>
            <a:r>
              <a:rPr lang="ko-KR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ko-KR" sz="3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전체호선</a:t>
            </a:r>
            <a:r>
              <a:rPr lang="ko-KR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2가지로 모델링 진행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2" name="Google Shape;602;p41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grpSp>
          <p:nvGrpSpPr>
            <p:cNvPr id="603" name="Google Shape;603;p41"/>
            <p:cNvGrpSpPr/>
            <p:nvPr/>
          </p:nvGrpSpPr>
          <p:grpSpPr>
            <a:xfrm>
              <a:off x="0" y="0"/>
              <a:ext cx="18288000" cy="10287000"/>
              <a:chOff x="0" y="0"/>
              <a:chExt cx="18288000" cy="10287000"/>
            </a:xfrm>
          </p:grpSpPr>
          <p:pic>
            <p:nvPicPr>
              <p:cNvPr id="604" name="Google Shape;604;p41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18288000" cy="10287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05" name="Google Shape;605;p41"/>
              <p:cNvSpPr/>
              <p:nvPr/>
            </p:nvSpPr>
            <p:spPr>
              <a:xfrm>
                <a:off x="711650" y="1096650"/>
                <a:ext cx="16864800" cy="8796600"/>
              </a:xfrm>
              <a:prstGeom prst="rect">
                <a:avLst/>
              </a:prstGeom>
              <a:solidFill>
                <a:schemeClr val="lt1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highlight>
                    <a:schemeClr val="lt1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06" name="Google Shape;606;p4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43000" y="513225"/>
                <a:ext cx="16002000" cy="11811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26586" dir="5400000">
                  <a:srgbClr val="E6E6E6"/>
                </a:outerShdw>
              </a:effectLst>
            </p:spPr>
          </p:pic>
        </p:grpSp>
        <p:pic>
          <p:nvPicPr>
            <p:cNvPr id="607" name="Google Shape;607;p4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73300" y="274925"/>
              <a:ext cx="2501900" cy="2082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8" name="Google Shape;608;p41"/>
          <p:cNvSpPr txBox="1"/>
          <p:nvPr/>
        </p:nvSpPr>
        <p:spPr>
          <a:xfrm>
            <a:off x="2669725" y="659925"/>
            <a:ext cx="14094600" cy="10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시계열 딥러닝 모델 학습 파이프라인</a:t>
            </a:r>
            <a:endParaRPr sz="4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41"/>
          <p:cNvSpPr txBox="1"/>
          <p:nvPr/>
        </p:nvSpPr>
        <p:spPr>
          <a:xfrm>
            <a:off x="1676725" y="2293900"/>
            <a:ext cx="15316200" cy="6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데이터 분할</a:t>
            </a:r>
            <a:endParaRPr sz="3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27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전체 데이터의 80%를 모델 훈련용, 20%를 테스트용으로 분할</a:t>
            </a:r>
            <a:endParaRPr sz="27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00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●"/>
            </a:pPr>
            <a:r>
              <a:rPr lang="ko-KR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훈련 데이터 : 2021년 1월 1일 0시 ~ 2023년 7월 24일 23시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0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●"/>
            </a:pPr>
            <a:r>
              <a:rPr lang="ko-KR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테스트 데이터 : 2023년 7월 25일 0시 ~ 2023년 12월 31일23시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00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●"/>
            </a:pPr>
            <a:r>
              <a:rPr lang="ko-KR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입력 데이터 </a:t>
            </a:r>
            <a:r>
              <a:rPr lang="ko-KR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ko-KR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(</a:t>
            </a:r>
            <a:r>
              <a:rPr lang="ko-KR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정규화된</a:t>
            </a:r>
            <a:r>
              <a:rPr lang="ko-KR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수치형 변수)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ko-KR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타깃 변수 </a:t>
            </a:r>
            <a:r>
              <a:rPr lang="ko-KR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ko-KR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(</a:t>
            </a:r>
            <a:r>
              <a:rPr lang="ko-KR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정규화된</a:t>
            </a:r>
            <a:r>
              <a:rPr lang="ko-KR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혼잡도)</a:t>
            </a:r>
            <a:br>
              <a:rPr lang="ko-KR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3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시계열 학습 데이터 구성</a:t>
            </a:r>
            <a:endParaRPr sz="3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00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●"/>
            </a:pPr>
            <a:r>
              <a:rPr lang="ko-KR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과거 21시간 연속 데이터를 기반으로 이후 1시간 혼잡도 예측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00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ko-KR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Keras의</a:t>
            </a:r>
            <a:r>
              <a:rPr lang="ko-KR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2700" dirty="0" err="1">
                <a:solidFill>
                  <a:srgbClr val="188038"/>
                </a:solidFill>
                <a:latin typeface="Calibri"/>
                <a:ea typeface="Calibri"/>
                <a:cs typeface="Calibri"/>
                <a:sym typeface="Calibri"/>
              </a:rPr>
              <a:t>TimeseriesGenerator</a:t>
            </a:r>
            <a:r>
              <a:rPr lang="ko-KR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활용하여 LSTM 입력 형태 생성</a:t>
            </a:r>
            <a:endParaRPr sz="2700" dirty="0">
              <a:solidFill>
                <a:srgbClr val="1880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15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130" name="Google Shape;130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8288000" cy="10287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Google Shape;131;p15"/>
            <p:cNvSpPr/>
            <p:nvPr/>
          </p:nvSpPr>
          <p:spPr>
            <a:xfrm>
              <a:off x="711650" y="1096650"/>
              <a:ext cx="16864800" cy="87966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2" name="Google Shape;132;p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43000" y="513225"/>
              <a:ext cx="16002000" cy="1181100"/>
            </a:xfrm>
            <a:prstGeom prst="rect">
              <a:avLst/>
            </a:prstGeom>
            <a:noFill/>
            <a:ln>
              <a:noFill/>
            </a:ln>
            <a:effectLst>
              <a:outerShdw dist="126586" dir="5400000">
                <a:srgbClr val="E6E6E6"/>
              </a:outerShdw>
            </a:effectLst>
          </p:spPr>
        </p:pic>
      </p:grpSp>
      <p:pic>
        <p:nvPicPr>
          <p:cNvPr id="133" name="Google Shape;133;p15"/>
          <p:cNvPicPr preferRelativeResize="0"/>
          <p:nvPr/>
        </p:nvPicPr>
        <p:blipFill rotWithShape="1">
          <a:blip r:embed="rId5">
            <a:alphaModFix/>
          </a:blip>
          <a:srcRect l="9099" t="2000000" r="-9100" b="-2000000"/>
          <a:stretch/>
        </p:blipFill>
        <p:spPr>
          <a:xfrm>
            <a:off x="10464800" y="5892963"/>
            <a:ext cx="58547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5450" y="218150"/>
            <a:ext cx="2540000" cy="20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5"/>
          <p:cNvSpPr/>
          <p:nvPr/>
        </p:nvSpPr>
        <p:spPr>
          <a:xfrm>
            <a:off x="1366075" y="3225900"/>
            <a:ext cx="9885900" cy="55371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5"/>
          <p:cNvSpPr txBox="1"/>
          <p:nvPr/>
        </p:nvSpPr>
        <p:spPr>
          <a:xfrm>
            <a:off x="2898325" y="659925"/>
            <a:ext cx="7722000" cy="10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기획 배경</a:t>
            </a:r>
            <a:endParaRPr sz="4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5"/>
          <p:cNvSpPr txBox="1"/>
          <p:nvPr/>
        </p:nvSpPr>
        <p:spPr>
          <a:xfrm>
            <a:off x="1366075" y="8869075"/>
            <a:ext cx="9572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출처 : 서울교통공사_일별통행통계</a:t>
            </a:r>
            <a:endParaRPr sz="19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86399" y="3314688"/>
            <a:ext cx="9645199" cy="54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5"/>
          <p:cNvSpPr txBox="1"/>
          <p:nvPr/>
        </p:nvSpPr>
        <p:spPr>
          <a:xfrm>
            <a:off x="11595350" y="8324500"/>
            <a:ext cx="4187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p1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498512" y="3682275"/>
            <a:ext cx="5398175" cy="2456875"/>
          </a:xfrm>
          <a:prstGeom prst="rect">
            <a:avLst/>
          </a:prstGeom>
          <a:noFill/>
          <a:ln>
            <a:noFill/>
          </a:ln>
          <a:effectLst>
            <a:outerShdw dist="126362" dir="5400000">
              <a:srgbClr val="E6E6E6"/>
            </a:outerShdw>
          </a:effectLst>
        </p:spPr>
      </p:pic>
      <p:sp>
        <p:nvSpPr>
          <p:cNvPr id="141" name="Google Shape;141;p15"/>
          <p:cNvSpPr txBox="1"/>
          <p:nvPr/>
        </p:nvSpPr>
        <p:spPr>
          <a:xfrm>
            <a:off x="11131600" y="3924963"/>
            <a:ext cx="61320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9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2024년 서울지하철 1~8호선</a:t>
            </a:r>
            <a:endParaRPr sz="29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9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총 </a:t>
            </a:r>
            <a:r>
              <a:rPr lang="ko-KR" sz="29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승하차</a:t>
            </a:r>
            <a:r>
              <a:rPr lang="ko-KR" sz="29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인원</a:t>
            </a:r>
            <a:endParaRPr sz="29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900" b="1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27억명</a:t>
            </a:r>
            <a:endParaRPr sz="2900" b="1" dirty="0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5"/>
          <p:cNvSpPr txBox="1"/>
          <p:nvPr/>
        </p:nvSpPr>
        <p:spPr>
          <a:xfrm>
            <a:off x="11498500" y="6416488"/>
            <a:ext cx="5398200" cy="19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지하철은</a:t>
            </a:r>
            <a:endParaRPr sz="23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시민들의 주요 교통수단으로</a:t>
            </a:r>
            <a:endParaRPr sz="23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다양한 성별과 연령층이 이용하여</a:t>
            </a:r>
            <a:endParaRPr sz="23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 dirty="0">
                <a:solidFill>
                  <a:schemeClr val="dk1"/>
                </a:solidFill>
                <a:highlight>
                  <a:srgbClr val="FFF2CC"/>
                </a:highlight>
                <a:latin typeface="Calibri"/>
                <a:ea typeface="Calibri"/>
                <a:cs typeface="Calibri"/>
                <a:sym typeface="Calibri"/>
              </a:rPr>
              <a:t>광고 노출에 매우 유리한 장소</a:t>
            </a:r>
            <a:endParaRPr sz="2300" b="1" dirty="0">
              <a:solidFill>
                <a:schemeClr val="dk1"/>
              </a:solidFill>
              <a:highlight>
                <a:srgbClr val="FFF2CC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5"/>
          <p:cNvSpPr txBox="1"/>
          <p:nvPr/>
        </p:nvSpPr>
        <p:spPr>
          <a:xfrm>
            <a:off x="1438700" y="2068075"/>
            <a:ext cx="7506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❏"/>
            </a:pPr>
            <a:r>
              <a:rPr lang="ko-KR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서울 지하철, 데이터로 본 광고의 기회</a:t>
            </a:r>
            <a:endParaRPr sz="29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Google Shape;614;p4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grpSp>
          <p:nvGrpSpPr>
            <p:cNvPr id="615" name="Google Shape;615;p42"/>
            <p:cNvGrpSpPr/>
            <p:nvPr/>
          </p:nvGrpSpPr>
          <p:grpSpPr>
            <a:xfrm>
              <a:off x="0" y="0"/>
              <a:ext cx="18288000" cy="10287000"/>
              <a:chOff x="0" y="0"/>
              <a:chExt cx="18288000" cy="10287000"/>
            </a:xfrm>
          </p:grpSpPr>
          <p:pic>
            <p:nvPicPr>
              <p:cNvPr id="616" name="Google Shape;616;p42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18288000" cy="10287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17" name="Google Shape;617;p42"/>
              <p:cNvSpPr/>
              <p:nvPr/>
            </p:nvSpPr>
            <p:spPr>
              <a:xfrm>
                <a:off x="711650" y="1096650"/>
                <a:ext cx="16864800" cy="8796600"/>
              </a:xfrm>
              <a:prstGeom prst="rect">
                <a:avLst/>
              </a:prstGeom>
              <a:solidFill>
                <a:schemeClr val="lt1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highlight>
                    <a:schemeClr val="lt1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18" name="Google Shape;618;p4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43000" y="513225"/>
                <a:ext cx="16002000" cy="11811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26586" dir="5400000">
                  <a:srgbClr val="E6E6E6"/>
                </a:outerShdw>
              </a:effectLst>
            </p:spPr>
          </p:pic>
        </p:grpSp>
        <p:pic>
          <p:nvPicPr>
            <p:cNvPr id="619" name="Google Shape;619;p4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73300" y="274925"/>
              <a:ext cx="2501900" cy="2082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0" name="Google Shape;620;p42"/>
          <p:cNvSpPr txBox="1"/>
          <p:nvPr/>
        </p:nvSpPr>
        <p:spPr>
          <a:xfrm>
            <a:off x="1676725" y="2293900"/>
            <a:ext cx="15316200" cy="6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학습 설정 및 </a:t>
            </a:r>
            <a:r>
              <a:rPr lang="ko-KR" sz="3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콜백</a:t>
            </a:r>
            <a:endParaRPr sz="3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00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●"/>
            </a:pPr>
            <a:r>
              <a:rPr lang="ko-KR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Optimizer</a:t>
            </a:r>
            <a:r>
              <a:rPr lang="ko-KR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</a:t>
            </a:r>
            <a:r>
              <a:rPr lang="ko-KR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Adam</a:t>
            </a:r>
            <a:r>
              <a:rPr lang="ko-KR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ko-KR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학습률</a:t>
            </a:r>
            <a:r>
              <a:rPr lang="ko-KR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=0.001)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00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●"/>
            </a:pPr>
            <a:r>
              <a:rPr lang="ko-KR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Loss</a:t>
            </a:r>
            <a:r>
              <a:rPr lang="ko-KR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r>
              <a:rPr lang="ko-KR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ko-KR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평균제곱오차</a:t>
            </a:r>
            <a:r>
              <a:rPr lang="ko-KR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(MSE)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00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●"/>
            </a:pPr>
            <a:r>
              <a:rPr lang="ko-KR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Callback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4000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AutoNum type="alphaLcPeriod"/>
            </a:pPr>
            <a:r>
              <a:rPr lang="ko-KR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ModelCheckpoint</a:t>
            </a:r>
            <a:r>
              <a:rPr lang="ko-KR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최적 모델 가중치 저장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4000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AutoNum type="alphaLcPeriod"/>
            </a:pPr>
            <a:r>
              <a:rPr lang="ko-KR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EarlyStopping</a:t>
            </a:r>
            <a:r>
              <a:rPr lang="ko-KR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검증 성능 3회 이상 개선 없으면 조기 종료(오차 그래프로 추가 학습 결정)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873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AutoNum type="alphaLcPeriod"/>
            </a:pPr>
            <a:r>
              <a:rPr lang="ko-KR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ReduceLROnPlateau</a:t>
            </a:r>
            <a:r>
              <a:rPr lang="ko-KR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검증 성능 정체 시 </a:t>
            </a:r>
            <a:r>
              <a:rPr lang="ko-KR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학습률</a:t>
            </a:r>
            <a:r>
              <a:rPr lang="ko-KR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감소</a:t>
            </a:r>
            <a:br>
              <a:rPr lang="ko-KR" sz="2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5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학습 실행</a:t>
            </a:r>
            <a:endParaRPr sz="3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00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●"/>
            </a:pPr>
            <a:r>
              <a:rPr lang="ko-KR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기본 </a:t>
            </a:r>
            <a:r>
              <a:rPr lang="ko-KR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epoch</a:t>
            </a:r>
            <a:r>
              <a:rPr lang="ko-KR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설정 : 50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00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700"/>
              <a:buFont typeface="Calibri"/>
              <a:buChar char="●"/>
            </a:pPr>
            <a:r>
              <a:rPr lang="ko-KR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검증 데이터 성능 기준으로 학습 횟수 조절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42"/>
          <p:cNvSpPr txBox="1"/>
          <p:nvPr/>
        </p:nvSpPr>
        <p:spPr>
          <a:xfrm>
            <a:off x="2669725" y="659925"/>
            <a:ext cx="14094600" cy="10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시계열 딥러닝 모델 학습 파이프라인</a:t>
            </a:r>
            <a:endParaRPr sz="4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6" name="Google Shape;626;p43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627" name="Google Shape;627;p4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8288000" cy="10287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8" name="Google Shape;628;p43"/>
            <p:cNvSpPr/>
            <p:nvPr/>
          </p:nvSpPr>
          <p:spPr>
            <a:xfrm>
              <a:off x="711650" y="1096650"/>
              <a:ext cx="16864800" cy="87966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29" name="Google Shape;629;p4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43000" y="513225"/>
              <a:ext cx="16002000" cy="1181100"/>
            </a:xfrm>
            <a:prstGeom prst="rect">
              <a:avLst/>
            </a:prstGeom>
            <a:noFill/>
            <a:ln>
              <a:noFill/>
            </a:ln>
            <a:effectLst>
              <a:outerShdw dist="126586" dir="5400000">
                <a:srgbClr val="E6E6E6"/>
              </a:outerShdw>
            </a:effectLst>
          </p:spPr>
        </p:pic>
      </p:grpSp>
      <p:pic>
        <p:nvPicPr>
          <p:cNvPr id="630" name="Google Shape;630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3000" y="2603500"/>
            <a:ext cx="7848600" cy="2768600"/>
          </a:xfrm>
          <a:prstGeom prst="rect">
            <a:avLst/>
          </a:prstGeom>
          <a:noFill/>
          <a:ln>
            <a:noFill/>
          </a:ln>
          <a:effectLst>
            <a:outerShdw dist="128059" dir="5400000">
              <a:srgbClr val="E6E6E6"/>
            </a:outerShdw>
          </a:effectLst>
        </p:spPr>
      </p:pic>
      <p:pic>
        <p:nvPicPr>
          <p:cNvPr id="631" name="Google Shape;631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83700" y="2603500"/>
            <a:ext cx="7848600" cy="2768600"/>
          </a:xfrm>
          <a:prstGeom prst="rect">
            <a:avLst/>
          </a:prstGeom>
          <a:noFill/>
          <a:ln>
            <a:noFill/>
          </a:ln>
          <a:effectLst>
            <a:outerShdw dist="128059" dir="5400000">
              <a:srgbClr val="E6E6E6"/>
            </a:outerShdw>
          </a:effectLst>
        </p:spPr>
      </p:pic>
      <p:sp>
        <p:nvSpPr>
          <p:cNvPr id="632" name="Google Shape;632;p43"/>
          <p:cNvSpPr txBox="1"/>
          <p:nvPr/>
        </p:nvSpPr>
        <p:spPr>
          <a:xfrm>
            <a:off x="2247900" y="2705100"/>
            <a:ext cx="5626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35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LSTM</a:t>
            </a:r>
            <a:endParaRPr b="1" dirty="0">
              <a:solidFill>
                <a:srgbClr val="FFFFFF"/>
              </a:solidFill>
            </a:endParaRPr>
          </a:p>
        </p:txBody>
      </p:sp>
      <p:sp>
        <p:nvSpPr>
          <p:cNvPr id="633" name="Google Shape;633;p43"/>
          <p:cNvSpPr txBox="1"/>
          <p:nvPr/>
        </p:nvSpPr>
        <p:spPr>
          <a:xfrm>
            <a:off x="10401300" y="2705100"/>
            <a:ext cx="5626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GRU</a:t>
            </a:r>
            <a:endParaRPr sz="2100" b="1" dirty="0"/>
          </a:p>
        </p:txBody>
      </p:sp>
      <p:sp>
        <p:nvSpPr>
          <p:cNvPr id="634" name="Google Shape;634;p43"/>
          <p:cNvSpPr txBox="1"/>
          <p:nvPr/>
        </p:nvSpPr>
        <p:spPr>
          <a:xfrm>
            <a:off x="1215600" y="3390525"/>
            <a:ext cx="7776000" cy="18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73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-"/>
            </a:pPr>
            <a:r>
              <a:rPr lang="ko-KR" sz="2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3개의 게이트 입력, 망각, 출력 사용</a:t>
            </a:r>
            <a:endParaRPr sz="2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-"/>
            </a:pPr>
            <a:r>
              <a:rPr lang="ko-KR" sz="2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중요한 정보</a:t>
            </a:r>
            <a:r>
              <a:rPr lang="ko-KR" sz="2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는</a:t>
            </a:r>
            <a:r>
              <a:rPr lang="ko-KR" sz="2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장기적</a:t>
            </a:r>
            <a:r>
              <a:rPr lang="ko-KR" sz="2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으로 기억할 수 있는 구조</a:t>
            </a:r>
            <a:endParaRPr sz="2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873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-"/>
            </a:pPr>
            <a:r>
              <a:rPr lang="ko-KR" sz="2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장기 의존성을 </a:t>
            </a:r>
            <a:r>
              <a:rPr lang="ko-KR" sz="2500" dirty="0">
                <a:solidFill>
                  <a:srgbClr val="29292C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더욱 정교한 정보 조절 가능</a:t>
            </a:r>
            <a:endParaRPr sz="2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43"/>
          <p:cNvSpPr txBox="1"/>
          <p:nvPr/>
        </p:nvSpPr>
        <p:spPr>
          <a:xfrm>
            <a:off x="9296300" y="3390525"/>
            <a:ext cx="7776000" cy="18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-"/>
            </a:pPr>
            <a:r>
              <a:rPr lang="ko-KR" sz="2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2개의 게이트 리셋, 업데이트만 사용</a:t>
            </a:r>
            <a:endParaRPr sz="2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-"/>
            </a:pPr>
            <a:r>
              <a:rPr lang="ko-KR" sz="2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매개변수의 양이 적고, </a:t>
            </a:r>
            <a:r>
              <a:rPr lang="ko-KR" sz="2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연산량이</a:t>
            </a:r>
            <a:r>
              <a:rPr lang="ko-KR" sz="2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적어 학습 속도가 빠르다고 알려짐</a:t>
            </a:r>
            <a:endParaRPr sz="2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-"/>
            </a:pPr>
            <a:r>
              <a:rPr lang="ko-KR" sz="2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장기의존성을 단순하지만 효과적으로 처리</a:t>
            </a:r>
            <a:endParaRPr sz="2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6" name="Google Shape;636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3300" y="274925"/>
            <a:ext cx="2501900" cy="20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43"/>
          <p:cNvSpPr txBox="1"/>
          <p:nvPr/>
        </p:nvSpPr>
        <p:spPr>
          <a:xfrm>
            <a:off x="1543250" y="9550025"/>
            <a:ext cx="824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43"/>
          <p:cNvSpPr txBox="1"/>
          <p:nvPr/>
        </p:nvSpPr>
        <p:spPr>
          <a:xfrm>
            <a:off x="1215600" y="1906400"/>
            <a:ext cx="15856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64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D1F"/>
              </a:buClr>
              <a:buSzPts val="2800"/>
              <a:buFont typeface="Calibri"/>
              <a:buChar char="●"/>
            </a:pPr>
            <a:r>
              <a:rPr lang="ko-KR" sz="2800" dirty="0">
                <a:solidFill>
                  <a:srgbClr val="1D1D1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게이트라는 </a:t>
            </a:r>
            <a:r>
              <a:rPr lang="ko-KR" sz="2800" dirty="0" err="1">
                <a:solidFill>
                  <a:srgbClr val="1D1D1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매커니즘을</a:t>
            </a:r>
            <a:r>
              <a:rPr lang="ko-KR" sz="2800" dirty="0">
                <a:solidFill>
                  <a:srgbClr val="1D1D1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이용해 </a:t>
            </a:r>
            <a:r>
              <a:rPr lang="ko-KR" sz="2800" dirty="0" err="1">
                <a:solidFill>
                  <a:srgbClr val="1D1D1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RNN의</a:t>
            </a:r>
            <a:r>
              <a:rPr lang="ko-KR" sz="2800" dirty="0">
                <a:solidFill>
                  <a:srgbClr val="1D1D1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장기 의존성 문제를 완화한 LSTM, GRU 모델 사용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9" name="Google Shape;639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19450" y="5422700"/>
            <a:ext cx="6922250" cy="438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045700" y="5422703"/>
            <a:ext cx="6563406" cy="4309425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43"/>
          <p:cNvSpPr txBox="1"/>
          <p:nvPr/>
        </p:nvSpPr>
        <p:spPr>
          <a:xfrm>
            <a:off x="2669725" y="659925"/>
            <a:ext cx="14094600" cy="10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분석 모델 개요</a:t>
            </a:r>
            <a:endParaRPr sz="4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6" name="Google Shape;646;p44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grpSp>
          <p:nvGrpSpPr>
            <p:cNvPr id="647" name="Google Shape;647;p44"/>
            <p:cNvGrpSpPr/>
            <p:nvPr/>
          </p:nvGrpSpPr>
          <p:grpSpPr>
            <a:xfrm>
              <a:off x="0" y="0"/>
              <a:ext cx="18288000" cy="10287000"/>
              <a:chOff x="0" y="0"/>
              <a:chExt cx="18288000" cy="10287000"/>
            </a:xfrm>
          </p:grpSpPr>
          <p:pic>
            <p:nvPicPr>
              <p:cNvPr id="648" name="Google Shape;648;p44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18288000" cy="10287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49" name="Google Shape;649;p44"/>
              <p:cNvSpPr/>
              <p:nvPr/>
            </p:nvSpPr>
            <p:spPr>
              <a:xfrm>
                <a:off x="711650" y="1096650"/>
                <a:ext cx="16864800" cy="8796600"/>
              </a:xfrm>
              <a:prstGeom prst="rect">
                <a:avLst/>
              </a:prstGeom>
              <a:solidFill>
                <a:schemeClr val="lt1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highlight>
                    <a:schemeClr val="lt1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50" name="Google Shape;650;p4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43000" y="513225"/>
                <a:ext cx="16002000" cy="11811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26586" dir="5400000">
                  <a:srgbClr val="E6E6E6"/>
                </a:outerShdw>
              </a:effectLst>
            </p:spPr>
          </p:pic>
        </p:grpSp>
        <p:pic>
          <p:nvPicPr>
            <p:cNvPr id="651" name="Google Shape;651;p4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73300" y="274925"/>
              <a:ext cx="2501900" cy="2082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2" name="Google Shape;652;p44"/>
          <p:cNvSpPr txBox="1"/>
          <p:nvPr/>
        </p:nvSpPr>
        <p:spPr>
          <a:xfrm>
            <a:off x="1205100" y="2234750"/>
            <a:ext cx="7918800" cy="71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53" name="Google Shape;653;p44"/>
          <p:cNvGraphicFramePr/>
          <p:nvPr>
            <p:extLst>
              <p:ext uri="{D42A27DB-BD31-4B8C-83A1-F6EECF244321}">
                <p14:modId xmlns:p14="http://schemas.microsoft.com/office/powerpoint/2010/main" val="2169407711"/>
              </p:ext>
            </p:extLst>
          </p:nvPr>
        </p:nvGraphicFramePr>
        <p:xfrm>
          <a:off x="1513325" y="4724400"/>
          <a:ext cx="7200000" cy="2880025"/>
        </p:xfrm>
        <a:graphic>
          <a:graphicData uri="http://schemas.openxmlformats.org/drawingml/2006/table">
            <a:tbl>
              <a:tblPr>
                <a:noFill/>
                <a:tableStyleId>{81BE100F-5CD4-4B20-AF47-B5C21EB36227}</a:tableStyleId>
              </a:tblPr>
              <a:tblGrid>
                <a:gridCol w="1822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2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0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4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1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배치사이즈</a:t>
                      </a:r>
                      <a:endParaRPr sz="25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RMSE</a:t>
                      </a:r>
                      <a:endParaRPr sz="25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결정계수</a:t>
                      </a:r>
                      <a:endParaRPr sz="25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1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Epoch</a:t>
                      </a:r>
                      <a:endParaRPr sz="25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4.5340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0.9633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9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4.9402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0.9565</a:t>
                      </a: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9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128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4.6978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0.9606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9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256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4.6810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0.9609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54" name="Google Shape;654;p44"/>
          <p:cNvSpPr txBox="1"/>
          <p:nvPr/>
        </p:nvSpPr>
        <p:spPr>
          <a:xfrm>
            <a:off x="9312000" y="2234750"/>
            <a:ext cx="7918800" cy="71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55" name="Google Shape;655;p44"/>
          <p:cNvGraphicFramePr/>
          <p:nvPr>
            <p:extLst>
              <p:ext uri="{D42A27DB-BD31-4B8C-83A1-F6EECF244321}">
                <p14:modId xmlns:p14="http://schemas.microsoft.com/office/powerpoint/2010/main" val="1174353808"/>
              </p:ext>
            </p:extLst>
          </p:nvPr>
        </p:nvGraphicFramePr>
        <p:xfrm>
          <a:off x="9576861" y="4724400"/>
          <a:ext cx="7197814" cy="2880025"/>
        </p:xfrm>
        <a:graphic>
          <a:graphicData uri="http://schemas.openxmlformats.org/drawingml/2006/table">
            <a:tbl>
              <a:tblPr>
                <a:noFill/>
                <a:tableStyleId>{81BE100F-5CD4-4B20-AF47-B5C21EB36227}</a:tableStyleId>
              </a:tblPr>
              <a:tblGrid>
                <a:gridCol w="1815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88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1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배치사이즈</a:t>
                      </a:r>
                      <a:endParaRPr sz="25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RMSE</a:t>
                      </a:r>
                      <a:endParaRPr sz="2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결정계수</a:t>
                      </a:r>
                      <a:endParaRPr sz="25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Epoch</a:t>
                      </a:r>
                      <a:endParaRPr sz="25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4.0428</a:t>
                      </a: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0.9709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9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4.6141</a:t>
                      </a: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0.9620</a:t>
                      </a: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9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128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4.8596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0.9579</a:t>
                      </a: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</a:t>
                      </a: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9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256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4.6932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0.9607</a:t>
                      </a: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56" name="Google Shape;656;p44"/>
          <p:cNvSpPr txBox="1"/>
          <p:nvPr/>
        </p:nvSpPr>
        <p:spPr>
          <a:xfrm>
            <a:off x="4066050" y="2410550"/>
            <a:ext cx="11361900" cy="25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GRU                 </a:t>
            </a:r>
            <a:r>
              <a:rPr lang="ko-KR" sz="6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vs</a:t>
            </a:r>
            <a:r>
              <a:rPr lang="ko-KR" sz="6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LSTM</a:t>
            </a:r>
            <a:endParaRPr sz="6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7" name="Google Shape;657;p44" title="medal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25063" y="3108350"/>
            <a:ext cx="1266825" cy="12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44"/>
          <p:cNvSpPr txBox="1"/>
          <p:nvPr/>
        </p:nvSpPr>
        <p:spPr>
          <a:xfrm>
            <a:off x="1631050" y="8238675"/>
            <a:ext cx="14990100" cy="10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→ LSTM/GRU(64) → Dropout → LSTM/GRU(32) → Dropout → Output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44"/>
          <p:cNvSpPr txBox="1"/>
          <p:nvPr/>
        </p:nvSpPr>
        <p:spPr>
          <a:xfrm>
            <a:off x="2669725" y="659925"/>
            <a:ext cx="14094600" cy="10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베이스 모델 성능 비교</a:t>
            </a:r>
            <a:endParaRPr sz="4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4" name="Google Shape;664;p45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grpSp>
          <p:nvGrpSpPr>
            <p:cNvPr id="665" name="Google Shape;665;p45"/>
            <p:cNvGrpSpPr/>
            <p:nvPr/>
          </p:nvGrpSpPr>
          <p:grpSpPr>
            <a:xfrm>
              <a:off x="0" y="0"/>
              <a:ext cx="18288000" cy="10287000"/>
              <a:chOff x="0" y="0"/>
              <a:chExt cx="18288000" cy="10287000"/>
            </a:xfrm>
          </p:grpSpPr>
          <p:pic>
            <p:nvPicPr>
              <p:cNvPr id="666" name="Google Shape;666;p45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18288000" cy="10287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67" name="Google Shape;667;p45"/>
              <p:cNvSpPr/>
              <p:nvPr/>
            </p:nvSpPr>
            <p:spPr>
              <a:xfrm>
                <a:off x="711650" y="1096650"/>
                <a:ext cx="16864800" cy="8796600"/>
              </a:xfrm>
              <a:prstGeom prst="rect">
                <a:avLst/>
              </a:prstGeom>
              <a:solidFill>
                <a:schemeClr val="lt1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highlight>
                    <a:schemeClr val="lt1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68" name="Google Shape;668;p45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43000" y="513225"/>
                <a:ext cx="16002000" cy="11811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26586" dir="5400000">
                  <a:srgbClr val="E6E6E6"/>
                </a:outerShdw>
              </a:effectLst>
            </p:spPr>
          </p:pic>
        </p:grpSp>
        <p:pic>
          <p:nvPicPr>
            <p:cNvPr id="669" name="Google Shape;669;p4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73300" y="274925"/>
              <a:ext cx="2501900" cy="2082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0" name="Google Shape;670;p45"/>
          <p:cNvSpPr txBox="1"/>
          <p:nvPr/>
        </p:nvSpPr>
        <p:spPr>
          <a:xfrm>
            <a:off x="1205100" y="2234750"/>
            <a:ext cx="15935100" cy="8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❏"/>
            </a:pPr>
            <a:r>
              <a:rPr lang="ko-KR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전체 호선 학습 모델 </a:t>
            </a:r>
            <a:r>
              <a:rPr lang="ko-KR" sz="32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vs</a:t>
            </a:r>
            <a:r>
              <a:rPr lang="ko-KR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전이학습 모델  </a:t>
            </a:r>
            <a:r>
              <a:rPr lang="ko-KR" sz="32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vs</a:t>
            </a:r>
            <a:r>
              <a:rPr lang="ko-KR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32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호선별</a:t>
            </a:r>
            <a:r>
              <a:rPr lang="ko-KR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모델 학습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71" name="Google Shape;671;p45"/>
          <p:cNvGraphicFramePr/>
          <p:nvPr>
            <p:extLst>
              <p:ext uri="{D42A27DB-BD31-4B8C-83A1-F6EECF244321}">
                <p14:modId xmlns:p14="http://schemas.microsoft.com/office/powerpoint/2010/main" val="1753260415"/>
              </p:ext>
            </p:extLst>
          </p:nvPr>
        </p:nvGraphicFramePr>
        <p:xfrm>
          <a:off x="4146287" y="3620575"/>
          <a:ext cx="10342375" cy="3090605"/>
        </p:xfrm>
        <a:graphic>
          <a:graphicData uri="http://schemas.openxmlformats.org/drawingml/2006/table">
            <a:tbl>
              <a:tblPr>
                <a:noFill/>
                <a:tableStyleId>{81BE100F-5CD4-4B20-AF47-B5C21EB36227}</a:tableStyleId>
              </a:tblPr>
              <a:tblGrid>
                <a:gridCol w="3595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1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0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9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구조</a:t>
                      </a:r>
                      <a:endParaRPr sz="25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RMSE</a:t>
                      </a:r>
                      <a:endParaRPr sz="25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결정계수</a:t>
                      </a:r>
                      <a:endParaRPr sz="25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전체 호선 학습</a:t>
                      </a: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12.1630</a:t>
                      </a: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0.6589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1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전체 호선 학습에 대해 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호선별 순서대로 전이학습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13.5906</a:t>
                      </a: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0.5741</a:t>
                      </a: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3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호선별 모델 학습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3.14 ~ 4.93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0.9646 ~ 0.978</a:t>
                      </a: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72" name="Google Shape;672;p45"/>
          <p:cNvSpPr txBox="1"/>
          <p:nvPr/>
        </p:nvSpPr>
        <p:spPr>
          <a:xfrm>
            <a:off x="3138063" y="7208450"/>
            <a:ext cx="12358800" cy="14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호선별 분석을 사용하였을 때, 전체 호선 학습한 것보다 결과가 좋다…?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45"/>
          <p:cNvSpPr txBox="1"/>
          <p:nvPr/>
        </p:nvSpPr>
        <p:spPr>
          <a:xfrm>
            <a:off x="2669725" y="659925"/>
            <a:ext cx="14094600" cy="10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LSTM 모델 구조 결정 과정</a:t>
            </a:r>
            <a:endParaRPr sz="4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8" name="Google Shape;678;p46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grpSp>
          <p:nvGrpSpPr>
            <p:cNvPr id="679" name="Google Shape;679;p46"/>
            <p:cNvGrpSpPr/>
            <p:nvPr/>
          </p:nvGrpSpPr>
          <p:grpSpPr>
            <a:xfrm>
              <a:off x="0" y="0"/>
              <a:ext cx="18288000" cy="10287000"/>
              <a:chOff x="0" y="0"/>
              <a:chExt cx="18288000" cy="10287000"/>
            </a:xfrm>
          </p:grpSpPr>
          <p:pic>
            <p:nvPicPr>
              <p:cNvPr id="680" name="Google Shape;680;p46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18288000" cy="10287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81" name="Google Shape;681;p46"/>
              <p:cNvSpPr/>
              <p:nvPr/>
            </p:nvSpPr>
            <p:spPr>
              <a:xfrm>
                <a:off x="711650" y="1096650"/>
                <a:ext cx="16864800" cy="8796600"/>
              </a:xfrm>
              <a:prstGeom prst="rect">
                <a:avLst/>
              </a:prstGeom>
              <a:solidFill>
                <a:schemeClr val="lt1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highlight>
                    <a:schemeClr val="lt1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82" name="Google Shape;682;p4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43000" y="513225"/>
                <a:ext cx="16002000" cy="11811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26586" dir="5400000">
                  <a:srgbClr val="E6E6E6"/>
                </a:outerShdw>
              </a:effectLst>
            </p:spPr>
          </p:pic>
        </p:grpSp>
        <p:pic>
          <p:nvPicPr>
            <p:cNvPr id="683" name="Google Shape;683;p4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73300" y="274925"/>
              <a:ext cx="2501900" cy="2082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4" name="Google Shape;684;p46"/>
          <p:cNvSpPr/>
          <p:nvPr/>
        </p:nvSpPr>
        <p:spPr>
          <a:xfrm>
            <a:off x="6319450" y="4113500"/>
            <a:ext cx="2645700" cy="10206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1호선</a:t>
            </a:r>
            <a:endParaRPr sz="3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46"/>
          <p:cNvSpPr/>
          <p:nvPr/>
        </p:nvSpPr>
        <p:spPr>
          <a:xfrm>
            <a:off x="1769200" y="3938550"/>
            <a:ext cx="3761100" cy="26163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전체 데이터 </a:t>
            </a:r>
            <a:endParaRPr sz="3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46"/>
          <p:cNvSpPr/>
          <p:nvPr/>
        </p:nvSpPr>
        <p:spPr>
          <a:xfrm>
            <a:off x="1989450" y="2173388"/>
            <a:ext cx="14309100" cy="1306200"/>
          </a:xfrm>
          <a:prstGeom prst="rect">
            <a:avLst/>
          </a:prstGeom>
          <a:solidFill>
            <a:srgbClr val="E6E6E6"/>
          </a:solidFill>
          <a:ln w="9525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46"/>
          <p:cNvSpPr txBox="1"/>
          <p:nvPr/>
        </p:nvSpPr>
        <p:spPr>
          <a:xfrm>
            <a:off x="2017575" y="2237700"/>
            <a:ext cx="14309100" cy="1191300"/>
          </a:xfrm>
          <a:prstGeom prst="rect">
            <a:avLst/>
          </a:prstGeom>
          <a:noFill/>
          <a:ln w="9525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지하철 노선마다 이용 목적의 차이</a:t>
            </a:r>
            <a:endParaRPr sz="3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lang="ko-KR" sz="3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호선별</a:t>
            </a:r>
            <a:r>
              <a:rPr lang="ko-KR" sz="3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특성을 반영한 모델 구축을 통해 </a:t>
            </a:r>
            <a:r>
              <a:rPr lang="ko-KR" sz="3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예측 정확도 개선</a:t>
            </a:r>
            <a:endParaRPr sz="3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46"/>
          <p:cNvSpPr/>
          <p:nvPr/>
        </p:nvSpPr>
        <p:spPr>
          <a:xfrm>
            <a:off x="9368225" y="4113500"/>
            <a:ext cx="2645700" cy="10206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2호선</a:t>
            </a:r>
            <a:endParaRPr sz="3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46"/>
          <p:cNvSpPr/>
          <p:nvPr/>
        </p:nvSpPr>
        <p:spPr>
          <a:xfrm>
            <a:off x="14111300" y="4113500"/>
            <a:ext cx="2645700" cy="10206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8호선</a:t>
            </a:r>
            <a:endParaRPr sz="3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46"/>
          <p:cNvSpPr/>
          <p:nvPr/>
        </p:nvSpPr>
        <p:spPr>
          <a:xfrm>
            <a:off x="6319450" y="6229225"/>
            <a:ext cx="2645700" cy="10206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LSTM 모델</a:t>
            </a:r>
            <a:endParaRPr sz="3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46"/>
          <p:cNvSpPr/>
          <p:nvPr/>
        </p:nvSpPr>
        <p:spPr>
          <a:xfrm>
            <a:off x="9368225" y="6229225"/>
            <a:ext cx="2645700" cy="10206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LSTM 모델</a:t>
            </a:r>
            <a:endParaRPr sz="3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46"/>
          <p:cNvSpPr/>
          <p:nvPr/>
        </p:nvSpPr>
        <p:spPr>
          <a:xfrm>
            <a:off x="14111300" y="6229225"/>
            <a:ext cx="2645700" cy="10206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LSTM 모델 </a:t>
            </a:r>
            <a:endParaRPr sz="3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3" name="Google Shape;693;p46"/>
          <p:cNvCxnSpPr>
            <a:stCxn id="685" idx="3"/>
            <a:endCxn id="684" idx="1"/>
          </p:cNvCxnSpPr>
          <p:nvPr/>
        </p:nvCxnSpPr>
        <p:spPr>
          <a:xfrm rot="10800000" flipH="1">
            <a:off x="5530300" y="4623900"/>
            <a:ext cx="789300" cy="622800"/>
          </a:xfrm>
          <a:prstGeom prst="bentConnector3">
            <a:avLst>
              <a:gd name="adj1" fmla="val 4999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4" name="Google Shape;694;p46"/>
          <p:cNvCxnSpPr>
            <a:stCxn id="684" idx="2"/>
            <a:endCxn id="690" idx="0"/>
          </p:cNvCxnSpPr>
          <p:nvPr/>
        </p:nvCxnSpPr>
        <p:spPr>
          <a:xfrm>
            <a:off x="7642300" y="5134100"/>
            <a:ext cx="0" cy="1095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5" name="Google Shape;695;p46"/>
          <p:cNvCxnSpPr>
            <a:stCxn id="688" idx="2"/>
            <a:endCxn id="691" idx="0"/>
          </p:cNvCxnSpPr>
          <p:nvPr/>
        </p:nvCxnSpPr>
        <p:spPr>
          <a:xfrm>
            <a:off x="10691075" y="5134100"/>
            <a:ext cx="0" cy="1095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6" name="Google Shape;696;p46"/>
          <p:cNvSpPr/>
          <p:nvPr/>
        </p:nvSpPr>
        <p:spPr>
          <a:xfrm>
            <a:off x="6319450" y="8344950"/>
            <a:ext cx="2645700" cy="1020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1호선 예측 혼잡도</a:t>
            </a:r>
            <a:endParaRPr sz="3000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7" name="Google Shape;697;p46"/>
          <p:cNvCxnSpPr>
            <a:stCxn id="689" idx="2"/>
            <a:endCxn id="692" idx="0"/>
          </p:cNvCxnSpPr>
          <p:nvPr/>
        </p:nvCxnSpPr>
        <p:spPr>
          <a:xfrm>
            <a:off x="15434150" y="5134100"/>
            <a:ext cx="0" cy="1095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8" name="Google Shape;698;p46"/>
          <p:cNvSpPr/>
          <p:nvPr/>
        </p:nvSpPr>
        <p:spPr>
          <a:xfrm>
            <a:off x="9368225" y="8344950"/>
            <a:ext cx="2645700" cy="1020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2호선 예측 혼잡도</a:t>
            </a:r>
            <a:endParaRPr sz="3000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46"/>
          <p:cNvSpPr/>
          <p:nvPr/>
        </p:nvSpPr>
        <p:spPr>
          <a:xfrm>
            <a:off x="14111325" y="8344950"/>
            <a:ext cx="2645700" cy="1020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8호선 예측 혼잡도</a:t>
            </a:r>
            <a:endParaRPr sz="3000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0" name="Google Shape;700;p46"/>
          <p:cNvCxnSpPr>
            <a:stCxn id="690" idx="2"/>
            <a:endCxn id="696" idx="0"/>
          </p:cNvCxnSpPr>
          <p:nvPr/>
        </p:nvCxnSpPr>
        <p:spPr>
          <a:xfrm>
            <a:off x="7642300" y="7249825"/>
            <a:ext cx="0" cy="1095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1" name="Google Shape;701;p46"/>
          <p:cNvCxnSpPr>
            <a:stCxn id="691" idx="2"/>
            <a:endCxn id="698" idx="0"/>
          </p:cNvCxnSpPr>
          <p:nvPr/>
        </p:nvCxnSpPr>
        <p:spPr>
          <a:xfrm>
            <a:off x="10691075" y="7249825"/>
            <a:ext cx="0" cy="1095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2" name="Google Shape;702;p46"/>
          <p:cNvCxnSpPr>
            <a:stCxn id="692" idx="2"/>
            <a:endCxn id="699" idx="0"/>
          </p:cNvCxnSpPr>
          <p:nvPr/>
        </p:nvCxnSpPr>
        <p:spPr>
          <a:xfrm>
            <a:off x="15434150" y="7249825"/>
            <a:ext cx="0" cy="1095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3" name="Google Shape;703;p46"/>
          <p:cNvSpPr txBox="1"/>
          <p:nvPr/>
        </p:nvSpPr>
        <p:spPr>
          <a:xfrm>
            <a:off x="12667963" y="3811675"/>
            <a:ext cx="789300" cy="11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7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46"/>
          <p:cNvSpPr txBox="1"/>
          <p:nvPr/>
        </p:nvSpPr>
        <p:spPr>
          <a:xfrm>
            <a:off x="12667963" y="8057625"/>
            <a:ext cx="789300" cy="11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7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46"/>
          <p:cNvSpPr txBox="1"/>
          <p:nvPr/>
        </p:nvSpPr>
        <p:spPr>
          <a:xfrm>
            <a:off x="2745925" y="659925"/>
            <a:ext cx="14094600" cy="10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분석전략</a:t>
            </a:r>
            <a:endParaRPr sz="4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0" name="Google Shape;710;p47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grpSp>
          <p:nvGrpSpPr>
            <p:cNvPr id="711" name="Google Shape;711;p47"/>
            <p:cNvGrpSpPr/>
            <p:nvPr/>
          </p:nvGrpSpPr>
          <p:grpSpPr>
            <a:xfrm>
              <a:off x="0" y="0"/>
              <a:ext cx="18288000" cy="10287000"/>
              <a:chOff x="0" y="0"/>
              <a:chExt cx="18288000" cy="10287000"/>
            </a:xfrm>
          </p:grpSpPr>
          <p:pic>
            <p:nvPicPr>
              <p:cNvPr id="712" name="Google Shape;712;p47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18288000" cy="10287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13" name="Google Shape;713;p47"/>
              <p:cNvSpPr/>
              <p:nvPr/>
            </p:nvSpPr>
            <p:spPr>
              <a:xfrm>
                <a:off x="711650" y="1096650"/>
                <a:ext cx="16864800" cy="8796600"/>
              </a:xfrm>
              <a:prstGeom prst="rect">
                <a:avLst/>
              </a:prstGeom>
              <a:solidFill>
                <a:schemeClr val="lt1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highlight>
                    <a:schemeClr val="lt1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14" name="Google Shape;714;p47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43000" y="513225"/>
                <a:ext cx="16002000" cy="11811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26586" dir="5400000">
                  <a:srgbClr val="E6E6E6"/>
                </a:outerShdw>
              </a:effectLst>
            </p:spPr>
          </p:pic>
        </p:grpSp>
        <p:pic>
          <p:nvPicPr>
            <p:cNvPr id="715" name="Google Shape;715;p4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73300" y="274925"/>
              <a:ext cx="2501900" cy="2082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6" name="Google Shape;716;p47"/>
          <p:cNvSpPr txBox="1"/>
          <p:nvPr/>
        </p:nvSpPr>
        <p:spPr>
          <a:xfrm>
            <a:off x="1205100" y="2234750"/>
            <a:ext cx="15935100" cy="8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❏"/>
            </a:pPr>
            <a:r>
              <a:rPr lang="ko-KR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모델 구조 튜닝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17" name="Google Shape;717;p47"/>
          <p:cNvGraphicFramePr/>
          <p:nvPr>
            <p:extLst>
              <p:ext uri="{D42A27DB-BD31-4B8C-83A1-F6EECF244321}">
                <p14:modId xmlns:p14="http://schemas.microsoft.com/office/powerpoint/2010/main" val="182480215"/>
              </p:ext>
            </p:extLst>
          </p:nvPr>
        </p:nvGraphicFramePr>
        <p:xfrm>
          <a:off x="1501400" y="3100250"/>
          <a:ext cx="7651225" cy="2566500"/>
        </p:xfrm>
        <a:graphic>
          <a:graphicData uri="http://schemas.openxmlformats.org/drawingml/2006/table">
            <a:tbl>
              <a:tblPr>
                <a:noFill/>
                <a:tableStyleId>{81BE100F-5CD4-4B20-AF47-B5C21EB36227}</a:tableStyleId>
              </a:tblPr>
              <a:tblGrid>
                <a:gridCol w="336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2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5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구조</a:t>
                      </a:r>
                      <a:endParaRPr sz="25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RMSE</a:t>
                      </a:r>
                      <a:endParaRPr sz="25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결정계수</a:t>
                      </a:r>
                      <a:endParaRPr sz="25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7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단방향 LSTM</a:t>
                      </a: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4.2428</a:t>
                      </a: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0.09679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4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양방향 LSTM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4.3729</a:t>
                      </a: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0.9649</a:t>
                      </a: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18" name="Google Shape;718;p47"/>
          <p:cNvGraphicFramePr/>
          <p:nvPr>
            <p:extLst>
              <p:ext uri="{D42A27DB-BD31-4B8C-83A1-F6EECF244321}">
                <p14:modId xmlns:p14="http://schemas.microsoft.com/office/powerpoint/2010/main" val="1292864215"/>
              </p:ext>
            </p:extLst>
          </p:nvPr>
        </p:nvGraphicFramePr>
        <p:xfrm>
          <a:off x="1501400" y="6463950"/>
          <a:ext cx="7651225" cy="2566500"/>
        </p:xfrm>
        <a:graphic>
          <a:graphicData uri="http://schemas.openxmlformats.org/drawingml/2006/table">
            <a:tbl>
              <a:tblPr>
                <a:noFill/>
                <a:tableStyleId>{81BE100F-5CD4-4B20-AF47-B5C21EB36227}</a:tableStyleId>
              </a:tblPr>
              <a:tblGrid>
                <a:gridCol w="336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2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5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구조</a:t>
                      </a:r>
                      <a:endParaRPr sz="25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RMSE</a:t>
                      </a:r>
                      <a:endParaRPr sz="25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결정계수</a:t>
                      </a:r>
                      <a:endParaRPr sz="25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7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LSTM 레이어 2단</a:t>
                      </a: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4.2428</a:t>
                      </a: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0.09679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4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LSTM 레이어3단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5.0555</a:t>
                      </a: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0.9544</a:t>
                      </a: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19" name="Google Shape;719;p4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93300" y="5641575"/>
            <a:ext cx="787400" cy="5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47"/>
          <p:cNvSpPr txBox="1"/>
          <p:nvPr/>
        </p:nvSpPr>
        <p:spPr>
          <a:xfrm>
            <a:off x="11091600" y="4849150"/>
            <a:ext cx="5499000" cy="3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4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최종 LSTM 구조</a:t>
            </a:r>
            <a:r>
              <a:rPr lang="en-US" altLang="ko-KR" sz="4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 dirty="0">
                <a:solidFill>
                  <a:schemeClr val="dk1"/>
                </a:solidFill>
                <a:highlight>
                  <a:srgbClr val="FFF2CC"/>
                </a:highlight>
                <a:latin typeface="Calibri"/>
                <a:ea typeface="Calibri"/>
                <a:cs typeface="Calibri"/>
                <a:sym typeface="Calibri"/>
              </a:rPr>
              <a:t>2층 단방향 LSTM </a:t>
            </a:r>
            <a:endParaRPr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47"/>
          <p:cNvSpPr txBox="1"/>
          <p:nvPr/>
        </p:nvSpPr>
        <p:spPr>
          <a:xfrm>
            <a:off x="2669725" y="659925"/>
            <a:ext cx="14094600" cy="10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LSTM 모델 구조 결정 과정</a:t>
            </a:r>
            <a:endParaRPr sz="4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6" name="Google Shape;726;p48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grpSp>
          <p:nvGrpSpPr>
            <p:cNvPr id="727" name="Google Shape;727;p48"/>
            <p:cNvGrpSpPr/>
            <p:nvPr/>
          </p:nvGrpSpPr>
          <p:grpSpPr>
            <a:xfrm>
              <a:off x="0" y="0"/>
              <a:ext cx="18288000" cy="10287000"/>
              <a:chOff x="0" y="0"/>
              <a:chExt cx="18288000" cy="10287000"/>
            </a:xfrm>
          </p:grpSpPr>
          <p:pic>
            <p:nvPicPr>
              <p:cNvPr id="728" name="Google Shape;728;p48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18288000" cy="10287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29" name="Google Shape;729;p48"/>
              <p:cNvSpPr/>
              <p:nvPr/>
            </p:nvSpPr>
            <p:spPr>
              <a:xfrm>
                <a:off x="711650" y="1096650"/>
                <a:ext cx="16864800" cy="8796600"/>
              </a:xfrm>
              <a:prstGeom prst="rect">
                <a:avLst/>
              </a:prstGeom>
              <a:solidFill>
                <a:schemeClr val="lt1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highlight>
                    <a:schemeClr val="lt1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30" name="Google Shape;730;p48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43000" y="513225"/>
                <a:ext cx="16002000" cy="11811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26586" dir="5400000">
                  <a:srgbClr val="E6E6E6"/>
                </a:outerShdw>
              </a:effectLst>
            </p:spPr>
          </p:pic>
        </p:grpSp>
        <p:pic>
          <p:nvPicPr>
            <p:cNvPr id="731" name="Google Shape;731;p4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73300" y="274925"/>
              <a:ext cx="2501900" cy="2082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2" name="Google Shape;732;p48"/>
          <p:cNvSpPr txBox="1"/>
          <p:nvPr/>
        </p:nvSpPr>
        <p:spPr>
          <a:xfrm>
            <a:off x="1205100" y="2234750"/>
            <a:ext cx="15935100" cy="8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❏"/>
            </a:pPr>
            <a:r>
              <a:rPr lang="ko-KR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4호선 모델 성능 최적화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3" name="Google Shape;733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1338" y="3100250"/>
            <a:ext cx="8872875" cy="485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48"/>
          <p:cNvSpPr txBox="1"/>
          <p:nvPr/>
        </p:nvSpPr>
        <p:spPr>
          <a:xfrm>
            <a:off x="9377925" y="4987225"/>
            <a:ext cx="3914700" cy="11178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✅ 검증 RMSE: 6.9493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✅ R² </a:t>
            </a:r>
            <a:r>
              <a:rPr lang="ko-KR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Score</a:t>
            </a:r>
            <a:r>
              <a:rPr 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87.9%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48"/>
          <p:cNvSpPr/>
          <p:nvPr/>
        </p:nvSpPr>
        <p:spPr>
          <a:xfrm>
            <a:off x="1392900" y="8055450"/>
            <a:ext cx="15502200" cy="1457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3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모든 호선 동일한 구조의 모델을 사용했음에도</a:t>
            </a:r>
            <a:r>
              <a:rPr lang="ko-KR" sz="3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4호선은 </a:t>
            </a:r>
            <a:r>
              <a:rPr lang="ko-KR" sz="30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과적합·성능부족</a:t>
            </a:r>
            <a:r>
              <a:rPr lang="ko-KR" sz="3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문제 발생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48"/>
          <p:cNvSpPr txBox="1"/>
          <p:nvPr/>
        </p:nvSpPr>
        <p:spPr>
          <a:xfrm>
            <a:off x="2669725" y="659925"/>
            <a:ext cx="14094600" cy="10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LSTM 모델 성능 최적화</a:t>
            </a:r>
            <a:endParaRPr sz="4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1" name="Google Shape;741;p49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grpSp>
          <p:nvGrpSpPr>
            <p:cNvPr id="742" name="Google Shape;742;p49"/>
            <p:cNvGrpSpPr/>
            <p:nvPr/>
          </p:nvGrpSpPr>
          <p:grpSpPr>
            <a:xfrm>
              <a:off x="0" y="0"/>
              <a:ext cx="18288000" cy="10287000"/>
              <a:chOff x="0" y="0"/>
              <a:chExt cx="18288000" cy="10287000"/>
            </a:xfrm>
          </p:grpSpPr>
          <p:pic>
            <p:nvPicPr>
              <p:cNvPr id="743" name="Google Shape;743;p49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18288000" cy="10287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44" name="Google Shape;744;p49"/>
              <p:cNvSpPr/>
              <p:nvPr/>
            </p:nvSpPr>
            <p:spPr>
              <a:xfrm>
                <a:off x="711650" y="1096650"/>
                <a:ext cx="16864800" cy="8796600"/>
              </a:xfrm>
              <a:prstGeom prst="rect">
                <a:avLst/>
              </a:prstGeom>
              <a:solidFill>
                <a:schemeClr val="lt1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highlight>
                    <a:schemeClr val="lt1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45" name="Google Shape;745;p49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43000" y="513225"/>
                <a:ext cx="16002000" cy="11811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26586" dir="5400000">
                  <a:srgbClr val="E6E6E6"/>
                </a:outerShdw>
              </a:effectLst>
            </p:spPr>
          </p:pic>
        </p:grpSp>
        <p:pic>
          <p:nvPicPr>
            <p:cNvPr id="746" name="Google Shape;746;p4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73300" y="274925"/>
              <a:ext cx="2501900" cy="2082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7" name="Google Shape;747;p49"/>
          <p:cNvSpPr txBox="1"/>
          <p:nvPr/>
        </p:nvSpPr>
        <p:spPr>
          <a:xfrm>
            <a:off x="1205100" y="2234750"/>
            <a:ext cx="15935100" cy="8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❏"/>
            </a:pPr>
            <a:r>
              <a:rPr lang="ko-KR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4호선 모델 성능 최적화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8" name="Google Shape;748;p49" title="image (11)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85525" y="3352800"/>
            <a:ext cx="7200000" cy="43200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49" name="Google Shape;749;p49"/>
          <p:cNvSpPr txBox="1"/>
          <p:nvPr/>
        </p:nvSpPr>
        <p:spPr>
          <a:xfrm>
            <a:off x="4270825" y="4434125"/>
            <a:ext cx="3180900" cy="1125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✅ 검증 RMSE: 5.9485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✅ R² </a:t>
            </a:r>
            <a:r>
              <a:rPr lang="ko-KR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Score</a:t>
            </a:r>
            <a:r>
              <a:rPr 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0.9119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0" name="Google Shape;750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91500" y="3352800"/>
            <a:ext cx="7199976" cy="43200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51" name="Google Shape;751;p49"/>
          <p:cNvSpPr txBox="1"/>
          <p:nvPr/>
        </p:nvSpPr>
        <p:spPr>
          <a:xfrm>
            <a:off x="13060350" y="4434125"/>
            <a:ext cx="3180900" cy="1125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✅ 검증 RMSE: 4.6478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✅ R² </a:t>
            </a:r>
            <a:r>
              <a:rPr lang="ko-KR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Score</a:t>
            </a:r>
            <a:r>
              <a:rPr 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0.9462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49"/>
          <p:cNvSpPr txBox="1"/>
          <p:nvPr/>
        </p:nvSpPr>
        <p:spPr>
          <a:xfrm>
            <a:off x="2645250" y="3703500"/>
            <a:ext cx="12997500" cy="28800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3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4호선 모델 설명력 </a:t>
            </a:r>
            <a:r>
              <a:rPr lang="ko-KR" sz="3500" b="1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87.9% &gt; 91.9% &gt; 94.6%</a:t>
            </a:r>
            <a:r>
              <a:rPr lang="ko-KR" sz="3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개선</a:t>
            </a:r>
            <a:endParaRPr sz="39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49"/>
          <p:cNvSpPr/>
          <p:nvPr/>
        </p:nvSpPr>
        <p:spPr>
          <a:xfrm>
            <a:off x="1385700" y="8536400"/>
            <a:ext cx="7200000" cy="12099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10회 </a:t>
            </a:r>
            <a:r>
              <a:rPr lang="ko-KR" sz="2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학습시</a:t>
            </a:r>
            <a:r>
              <a:rPr lang="ko-KR" sz="2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sz="2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추가 개선 가능성 확인 됨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4" name="Google Shape;754;p4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5400000">
            <a:off x="4674050" y="7906588"/>
            <a:ext cx="622925" cy="472225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49"/>
          <p:cNvSpPr/>
          <p:nvPr/>
        </p:nvSpPr>
        <p:spPr>
          <a:xfrm>
            <a:off x="9691475" y="8536400"/>
            <a:ext cx="7200000" cy="12099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25회까지 </a:t>
            </a:r>
            <a:r>
              <a:rPr lang="ko-KR" sz="2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추가 학습 </a:t>
            </a:r>
            <a:r>
              <a:rPr lang="ko-KR" sz="2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진행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6" name="Google Shape;756;p4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5400000">
            <a:off x="12980025" y="7906588"/>
            <a:ext cx="622925" cy="472225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49"/>
          <p:cNvSpPr txBox="1"/>
          <p:nvPr/>
        </p:nvSpPr>
        <p:spPr>
          <a:xfrm>
            <a:off x="2669725" y="659925"/>
            <a:ext cx="14094600" cy="10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LSTM 모델 성능 최적화</a:t>
            </a:r>
            <a:endParaRPr sz="4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50"/>
          <p:cNvSpPr txBox="1"/>
          <p:nvPr/>
        </p:nvSpPr>
        <p:spPr>
          <a:xfrm>
            <a:off x="2819000" y="629800"/>
            <a:ext cx="8287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분석 전략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50"/>
          <p:cNvSpPr/>
          <p:nvPr/>
        </p:nvSpPr>
        <p:spPr>
          <a:xfrm>
            <a:off x="1089200" y="2180238"/>
            <a:ext cx="15667800" cy="1306200"/>
          </a:xfrm>
          <a:prstGeom prst="rect">
            <a:avLst/>
          </a:prstGeom>
          <a:solidFill>
            <a:srgbClr val="E6E6E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50"/>
          <p:cNvSpPr txBox="1"/>
          <p:nvPr/>
        </p:nvSpPr>
        <p:spPr>
          <a:xfrm>
            <a:off x="1581675" y="7125375"/>
            <a:ext cx="4334700" cy="1691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➢ 호선별 특성을 반영한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모델 구축을 통해서 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예측 정확도 개선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50"/>
          <p:cNvCxnSpPr>
            <a:stCxn id="766" idx="3"/>
            <a:endCxn id="767" idx="1"/>
          </p:cNvCxnSpPr>
          <p:nvPr/>
        </p:nvCxnSpPr>
        <p:spPr>
          <a:xfrm rot="10800000" flipH="1">
            <a:off x="5530150" y="4623800"/>
            <a:ext cx="789300" cy="6228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68" name="Google Shape;768;p50"/>
          <p:cNvGrpSpPr/>
          <p:nvPr/>
        </p:nvGrpSpPr>
        <p:grpSpPr>
          <a:xfrm>
            <a:off x="0" y="-24000"/>
            <a:ext cx="18288000" cy="10287000"/>
            <a:chOff x="0" y="0"/>
            <a:chExt cx="18288000" cy="10287000"/>
          </a:xfrm>
        </p:grpSpPr>
        <p:grpSp>
          <p:nvGrpSpPr>
            <p:cNvPr id="769" name="Google Shape;769;p50"/>
            <p:cNvGrpSpPr/>
            <p:nvPr/>
          </p:nvGrpSpPr>
          <p:grpSpPr>
            <a:xfrm>
              <a:off x="0" y="0"/>
              <a:ext cx="18288000" cy="10287000"/>
              <a:chOff x="0" y="0"/>
              <a:chExt cx="18288000" cy="10287000"/>
            </a:xfrm>
          </p:grpSpPr>
          <p:pic>
            <p:nvPicPr>
              <p:cNvPr id="770" name="Google Shape;770;p50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18288000" cy="102870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sp>
            <p:nvSpPr>
              <p:cNvPr id="771" name="Google Shape;771;p50"/>
              <p:cNvSpPr/>
              <p:nvPr/>
            </p:nvSpPr>
            <p:spPr>
              <a:xfrm>
                <a:off x="711650" y="1096650"/>
                <a:ext cx="16864800" cy="8796600"/>
              </a:xfrm>
              <a:prstGeom prst="rect">
                <a:avLst/>
              </a:prstGeom>
              <a:solidFill>
                <a:schemeClr val="lt1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highlight>
                    <a:schemeClr val="lt1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72" name="Google Shape;772;p50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43000" y="513225"/>
                <a:ext cx="16002000" cy="1181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126586" dir="5400000">
                  <a:srgbClr val="E6E6E6"/>
                </a:outerShdw>
              </a:effectLst>
            </p:spPr>
          </p:pic>
        </p:grpSp>
        <p:pic>
          <p:nvPicPr>
            <p:cNvPr id="773" name="Google Shape;773;p5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73300" y="274925"/>
              <a:ext cx="2501900" cy="20828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774" name="Google Shape;774;p50"/>
          <p:cNvSpPr/>
          <p:nvPr/>
        </p:nvSpPr>
        <p:spPr>
          <a:xfrm>
            <a:off x="2263225" y="3170038"/>
            <a:ext cx="635100" cy="6228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50"/>
          <p:cNvSpPr/>
          <p:nvPr/>
        </p:nvSpPr>
        <p:spPr>
          <a:xfrm>
            <a:off x="2263225" y="4209375"/>
            <a:ext cx="635100" cy="6228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50"/>
          <p:cNvSpPr/>
          <p:nvPr/>
        </p:nvSpPr>
        <p:spPr>
          <a:xfrm>
            <a:off x="2305450" y="5256275"/>
            <a:ext cx="635100" cy="6228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50"/>
          <p:cNvSpPr/>
          <p:nvPr/>
        </p:nvSpPr>
        <p:spPr>
          <a:xfrm>
            <a:off x="2305450" y="7327500"/>
            <a:ext cx="635100" cy="622800"/>
          </a:xfrm>
          <a:prstGeom prst="ellipse">
            <a:avLst/>
          </a:prstGeom>
          <a:solidFill>
            <a:srgbClr val="C9DAF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50"/>
          <p:cNvSpPr/>
          <p:nvPr/>
        </p:nvSpPr>
        <p:spPr>
          <a:xfrm>
            <a:off x="2263225" y="8535350"/>
            <a:ext cx="635100" cy="622800"/>
          </a:xfrm>
          <a:prstGeom prst="ellipse">
            <a:avLst/>
          </a:prstGeom>
          <a:solidFill>
            <a:srgbClr val="C9DAF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50"/>
          <p:cNvSpPr/>
          <p:nvPr/>
        </p:nvSpPr>
        <p:spPr>
          <a:xfrm>
            <a:off x="5381950" y="3455163"/>
            <a:ext cx="1617600" cy="6228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latin typeface="Calibri"/>
                <a:ea typeface="Calibri"/>
                <a:cs typeface="Calibri"/>
                <a:sym typeface="Calibri"/>
              </a:rPr>
              <a:t>unit 1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p50"/>
          <p:cNvSpPr/>
          <p:nvPr/>
        </p:nvSpPr>
        <p:spPr>
          <a:xfrm>
            <a:off x="15310150" y="5352550"/>
            <a:ext cx="635100" cy="622800"/>
          </a:xfrm>
          <a:prstGeom prst="ellipse">
            <a:avLst/>
          </a:prstGeom>
          <a:solidFill>
            <a:srgbClr val="3D85C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50"/>
          <p:cNvSpPr/>
          <p:nvPr/>
        </p:nvSpPr>
        <p:spPr>
          <a:xfrm>
            <a:off x="5381950" y="8511200"/>
            <a:ext cx="1617600" cy="6228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latin typeface="Calibri"/>
                <a:ea typeface="Calibri"/>
                <a:cs typeface="Calibri"/>
                <a:sym typeface="Calibri"/>
              </a:rPr>
              <a:t>unit 64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50"/>
          <p:cNvSpPr/>
          <p:nvPr/>
        </p:nvSpPr>
        <p:spPr>
          <a:xfrm>
            <a:off x="5381950" y="5409438"/>
            <a:ext cx="1617600" cy="6228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latin typeface="Calibri"/>
                <a:ea typeface="Calibri"/>
                <a:cs typeface="Calibri"/>
                <a:sym typeface="Calibri"/>
              </a:rPr>
              <a:t>unit 3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50"/>
          <p:cNvSpPr/>
          <p:nvPr/>
        </p:nvSpPr>
        <p:spPr>
          <a:xfrm>
            <a:off x="5381950" y="4431075"/>
            <a:ext cx="1617600" cy="6228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latin typeface="Calibri"/>
                <a:ea typeface="Calibri"/>
                <a:cs typeface="Calibri"/>
                <a:sym typeface="Calibri"/>
              </a:rPr>
              <a:t>unit 2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50"/>
          <p:cNvSpPr/>
          <p:nvPr/>
        </p:nvSpPr>
        <p:spPr>
          <a:xfrm>
            <a:off x="5381950" y="7532738"/>
            <a:ext cx="1617600" cy="6228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latin typeface="Calibri"/>
                <a:ea typeface="Calibri"/>
                <a:cs typeface="Calibri"/>
                <a:sym typeface="Calibri"/>
              </a:rPr>
              <a:t>unit 63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50"/>
          <p:cNvSpPr/>
          <p:nvPr/>
        </p:nvSpPr>
        <p:spPr>
          <a:xfrm>
            <a:off x="10257700" y="5406975"/>
            <a:ext cx="1617600" cy="622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latin typeface="Calibri"/>
                <a:ea typeface="Calibri"/>
                <a:cs typeface="Calibri"/>
                <a:sym typeface="Calibri"/>
              </a:rPr>
              <a:t>unit 2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50"/>
          <p:cNvSpPr/>
          <p:nvPr/>
        </p:nvSpPr>
        <p:spPr>
          <a:xfrm>
            <a:off x="10257700" y="4417988"/>
            <a:ext cx="1617600" cy="622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latin typeface="Calibri"/>
                <a:ea typeface="Calibri"/>
                <a:cs typeface="Calibri"/>
                <a:sym typeface="Calibri"/>
              </a:rPr>
              <a:t>unit 1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50"/>
          <p:cNvSpPr/>
          <p:nvPr/>
        </p:nvSpPr>
        <p:spPr>
          <a:xfrm>
            <a:off x="10257700" y="7384925"/>
            <a:ext cx="1617600" cy="622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latin typeface="Calibri"/>
                <a:ea typeface="Calibri"/>
                <a:cs typeface="Calibri"/>
                <a:sym typeface="Calibri"/>
              </a:rPr>
              <a:t>unit 32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8" name="Google Shape;788;p50"/>
          <p:cNvCxnSpPr>
            <a:stCxn id="786" idx="3"/>
            <a:endCxn id="780" idx="2"/>
          </p:cNvCxnSpPr>
          <p:nvPr/>
        </p:nvCxnSpPr>
        <p:spPr>
          <a:xfrm>
            <a:off x="11875300" y="4729388"/>
            <a:ext cx="3435000" cy="93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9" name="Google Shape;789;p50"/>
          <p:cNvCxnSpPr>
            <a:stCxn id="785" idx="3"/>
            <a:endCxn id="780" idx="2"/>
          </p:cNvCxnSpPr>
          <p:nvPr/>
        </p:nvCxnSpPr>
        <p:spPr>
          <a:xfrm rot="10800000" flipH="1">
            <a:off x="11875300" y="5664075"/>
            <a:ext cx="3435000" cy="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0" name="Google Shape;790;p50"/>
          <p:cNvCxnSpPr>
            <a:stCxn id="787" idx="3"/>
            <a:endCxn id="780" idx="2"/>
          </p:cNvCxnSpPr>
          <p:nvPr/>
        </p:nvCxnSpPr>
        <p:spPr>
          <a:xfrm rot="10800000" flipH="1">
            <a:off x="11875300" y="5663825"/>
            <a:ext cx="3435000" cy="2032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1" name="Google Shape;791;p50"/>
          <p:cNvCxnSpPr>
            <a:stCxn id="779" idx="3"/>
            <a:endCxn id="786" idx="1"/>
          </p:cNvCxnSpPr>
          <p:nvPr/>
        </p:nvCxnSpPr>
        <p:spPr>
          <a:xfrm>
            <a:off x="6999550" y="3766563"/>
            <a:ext cx="3258300" cy="96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2" name="Google Shape;792;p50"/>
          <p:cNvCxnSpPr>
            <a:stCxn id="783" idx="3"/>
            <a:endCxn id="786" idx="1"/>
          </p:cNvCxnSpPr>
          <p:nvPr/>
        </p:nvCxnSpPr>
        <p:spPr>
          <a:xfrm rot="10800000" flipH="1">
            <a:off x="6999550" y="4729275"/>
            <a:ext cx="3258300" cy="1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3" name="Google Shape;793;p50"/>
          <p:cNvCxnSpPr>
            <a:stCxn id="782" idx="3"/>
            <a:endCxn id="785" idx="1"/>
          </p:cNvCxnSpPr>
          <p:nvPr/>
        </p:nvCxnSpPr>
        <p:spPr>
          <a:xfrm rot="10800000" flipH="1">
            <a:off x="6999550" y="5718438"/>
            <a:ext cx="3258300" cy="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4" name="Google Shape;794;p50"/>
          <p:cNvCxnSpPr>
            <a:stCxn id="784" idx="3"/>
            <a:endCxn id="787" idx="1"/>
          </p:cNvCxnSpPr>
          <p:nvPr/>
        </p:nvCxnSpPr>
        <p:spPr>
          <a:xfrm rot="10800000" flipH="1">
            <a:off x="6999550" y="7696238"/>
            <a:ext cx="3258300" cy="147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5" name="Google Shape;795;p50"/>
          <p:cNvCxnSpPr>
            <a:stCxn id="781" idx="3"/>
            <a:endCxn id="787" idx="1"/>
          </p:cNvCxnSpPr>
          <p:nvPr/>
        </p:nvCxnSpPr>
        <p:spPr>
          <a:xfrm rot="10800000" flipH="1">
            <a:off x="6999550" y="7696400"/>
            <a:ext cx="3258300" cy="1126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6" name="Google Shape;796;p50"/>
          <p:cNvCxnSpPr>
            <a:endCxn id="785" idx="1"/>
          </p:cNvCxnSpPr>
          <p:nvPr/>
        </p:nvCxnSpPr>
        <p:spPr>
          <a:xfrm>
            <a:off x="7408000" y="4763175"/>
            <a:ext cx="2849700" cy="95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7" name="Google Shape;797;p50"/>
          <p:cNvCxnSpPr>
            <a:stCxn id="782" idx="3"/>
            <a:endCxn id="787" idx="1"/>
          </p:cNvCxnSpPr>
          <p:nvPr/>
        </p:nvCxnSpPr>
        <p:spPr>
          <a:xfrm>
            <a:off x="6999550" y="5720838"/>
            <a:ext cx="3258300" cy="1975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8" name="Google Shape;798;p50"/>
          <p:cNvCxnSpPr>
            <a:stCxn id="784" idx="3"/>
            <a:endCxn id="786" idx="1"/>
          </p:cNvCxnSpPr>
          <p:nvPr/>
        </p:nvCxnSpPr>
        <p:spPr>
          <a:xfrm rot="10800000" flipH="1">
            <a:off x="6999550" y="4729238"/>
            <a:ext cx="3258300" cy="3114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9" name="Google Shape;799;p50"/>
          <p:cNvCxnSpPr>
            <a:stCxn id="781" idx="3"/>
            <a:endCxn id="785" idx="1"/>
          </p:cNvCxnSpPr>
          <p:nvPr/>
        </p:nvCxnSpPr>
        <p:spPr>
          <a:xfrm rot="10800000" flipH="1">
            <a:off x="6999550" y="5718500"/>
            <a:ext cx="3258300" cy="310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00" name="Google Shape;800;p50"/>
          <p:cNvCxnSpPr>
            <a:stCxn id="779" idx="3"/>
            <a:endCxn id="787" idx="1"/>
          </p:cNvCxnSpPr>
          <p:nvPr/>
        </p:nvCxnSpPr>
        <p:spPr>
          <a:xfrm>
            <a:off x="6999550" y="3766563"/>
            <a:ext cx="3258300" cy="3929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01" name="Google Shape;801;p50"/>
          <p:cNvCxnSpPr>
            <a:stCxn id="779" idx="3"/>
            <a:endCxn id="785" idx="1"/>
          </p:cNvCxnSpPr>
          <p:nvPr/>
        </p:nvCxnSpPr>
        <p:spPr>
          <a:xfrm>
            <a:off x="6999550" y="3766563"/>
            <a:ext cx="3258300" cy="1951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02" name="Google Shape;802;p50"/>
          <p:cNvCxnSpPr>
            <a:stCxn id="783" idx="3"/>
            <a:endCxn id="787" idx="1"/>
          </p:cNvCxnSpPr>
          <p:nvPr/>
        </p:nvCxnSpPr>
        <p:spPr>
          <a:xfrm>
            <a:off x="6999550" y="4742475"/>
            <a:ext cx="3258300" cy="2953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03" name="Google Shape;803;p50"/>
          <p:cNvCxnSpPr>
            <a:stCxn id="782" idx="3"/>
            <a:endCxn id="786" idx="1"/>
          </p:cNvCxnSpPr>
          <p:nvPr/>
        </p:nvCxnSpPr>
        <p:spPr>
          <a:xfrm rot="10800000" flipH="1">
            <a:off x="6999550" y="4729338"/>
            <a:ext cx="3258300" cy="99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04" name="Google Shape;804;p50"/>
          <p:cNvCxnSpPr>
            <a:stCxn id="784" idx="3"/>
            <a:endCxn id="785" idx="1"/>
          </p:cNvCxnSpPr>
          <p:nvPr/>
        </p:nvCxnSpPr>
        <p:spPr>
          <a:xfrm rot="10800000" flipH="1">
            <a:off x="6999550" y="5718338"/>
            <a:ext cx="3258300" cy="2125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05" name="Google Shape;805;p50"/>
          <p:cNvCxnSpPr>
            <a:stCxn id="781" idx="3"/>
            <a:endCxn id="786" idx="1"/>
          </p:cNvCxnSpPr>
          <p:nvPr/>
        </p:nvCxnSpPr>
        <p:spPr>
          <a:xfrm rot="10800000" flipH="1">
            <a:off x="6999550" y="4729400"/>
            <a:ext cx="3258300" cy="409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06" name="Google Shape;806;p50"/>
          <p:cNvCxnSpPr>
            <a:stCxn id="774" idx="6"/>
            <a:endCxn id="779" idx="1"/>
          </p:cNvCxnSpPr>
          <p:nvPr/>
        </p:nvCxnSpPr>
        <p:spPr>
          <a:xfrm>
            <a:off x="2898325" y="3481438"/>
            <a:ext cx="2483700" cy="285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07" name="Google Shape;807;p50"/>
          <p:cNvCxnSpPr>
            <a:stCxn id="774" idx="6"/>
            <a:endCxn id="783" idx="1"/>
          </p:cNvCxnSpPr>
          <p:nvPr/>
        </p:nvCxnSpPr>
        <p:spPr>
          <a:xfrm>
            <a:off x="2898325" y="3481438"/>
            <a:ext cx="2483700" cy="126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08" name="Google Shape;808;p50"/>
          <p:cNvCxnSpPr>
            <a:stCxn id="774" idx="6"/>
            <a:endCxn id="782" idx="1"/>
          </p:cNvCxnSpPr>
          <p:nvPr/>
        </p:nvCxnSpPr>
        <p:spPr>
          <a:xfrm>
            <a:off x="2898325" y="3481438"/>
            <a:ext cx="2483700" cy="2239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09" name="Google Shape;809;p50"/>
          <p:cNvCxnSpPr>
            <a:stCxn id="774" idx="6"/>
            <a:endCxn id="784" idx="1"/>
          </p:cNvCxnSpPr>
          <p:nvPr/>
        </p:nvCxnSpPr>
        <p:spPr>
          <a:xfrm>
            <a:off x="2898325" y="3481438"/>
            <a:ext cx="2483700" cy="4362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0" name="Google Shape;810;p50"/>
          <p:cNvCxnSpPr>
            <a:stCxn id="774" idx="6"/>
            <a:endCxn id="781" idx="1"/>
          </p:cNvCxnSpPr>
          <p:nvPr/>
        </p:nvCxnSpPr>
        <p:spPr>
          <a:xfrm>
            <a:off x="2898325" y="3481438"/>
            <a:ext cx="2483700" cy="534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1" name="Google Shape;811;p50"/>
          <p:cNvCxnSpPr>
            <a:stCxn id="775" idx="6"/>
            <a:endCxn id="779" idx="1"/>
          </p:cNvCxnSpPr>
          <p:nvPr/>
        </p:nvCxnSpPr>
        <p:spPr>
          <a:xfrm rot="10800000" flipH="1">
            <a:off x="2898325" y="3766575"/>
            <a:ext cx="2483700" cy="75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2" name="Google Shape;812;p50"/>
          <p:cNvCxnSpPr>
            <a:stCxn id="776" idx="6"/>
            <a:endCxn id="779" idx="1"/>
          </p:cNvCxnSpPr>
          <p:nvPr/>
        </p:nvCxnSpPr>
        <p:spPr>
          <a:xfrm rot="10800000" flipH="1">
            <a:off x="2940550" y="3766475"/>
            <a:ext cx="2441400" cy="180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3" name="Google Shape;813;p50"/>
          <p:cNvCxnSpPr>
            <a:stCxn id="777" idx="6"/>
            <a:endCxn id="779" idx="1"/>
          </p:cNvCxnSpPr>
          <p:nvPr/>
        </p:nvCxnSpPr>
        <p:spPr>
          <a:xfrm rot="10800000" flipH="1">
            <a:off x="2940550" y="3766500"/>
            <a:ext cx="2441400" cy="387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4" name="Google Shape;814;p50"/>
          <p:cNvCxnSpPr>
            <a:stCxn id="778" idx="6"/>
            <a:endCxn id="779" idx="1"/>
          </p:cNvCxnSpPr>
          <p:nvPr/>
        </p:nvCxnSpPr>
        <p:spPr>
          <a:xfrm rot="10800000" flipH="1">
            <a:off x="2898325" y="3766550"/>
            <a:ext cx="2483700" cy="5080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5" name="Google Shape;815;p50"/>
          <p:cNvCxnSpPr>
            <a:stCxn id="775" idx="6"/>
            <a:endCxn id="783" idx="1"/>
          </p:cNvCxnSpPr>
          <p:nvPr/>
        </p:nvCxnSpPr>
        <p:spPr>
          <a:xfrm>
            <a:off x="2898325" y="4520775"/>
            <a:ext cx="2483700" cy="221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6" name="Google Shape;816;p50"/>
          <p:cNvCxnSpPr>
            <a:stCxn id="775" idx="6"/>
            <a:endCxn id="782" idx="1"/>
          </p:cNvCxnSpPr>
          <p:nvPr/>
        </p:nvCxnSpPr>
        <p:spPr>
          <a:xfrm>
            <a:off x="2898325" y="4520775"/>
            <a:ext cx="2483700" cy="120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7" name="Google Shape;817;p50"/>
          <p:cNvCxnSpPr>
            <a:stCxn id="775" idx="6"/>
            <a:endCxn id="784" idx="1"/>
          </p:cNvCxnSpPr>
          <p:nvPr/>
        </p:nvCxnSpPr>
        <p:spPr>
          <a:xfrm>
            <a:off x="2898325" y="4520775"/>
            <a:ext cx="2483700" cy="332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8" name="Google Shape;818;p50"/>
          <p:cNvCxnSpPr>
            <a:stCxn id="775" idx="6"/>
            <a:endCxn id="781" idx="1"/>
          </p:cNvCxnSpPr>
          <p:nvPr/>
        </p:nvCxnSpPr>
        <p:spPr>
          <a:xfrm>
            <a:off x="2898325" y="4520775"/>
            <a:ext cx="2483700" cy="4301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9" name="Google Shape;819;p50"/>
          <p:cNvCxnSpPr>
            <a:stCxn id="776" idx="6"/>
            <a:endCxn id="783" idx="1"/>
          </p:cNvCxnSpPr>
          <p:nvPr/>
        </p:nvCxnSpPr>
        <p:spPr>
          <a:xfrm rot="10800000" flipH="1">
            <a:off x="2940550" y="4742375"/>
            <a:ext cx="2441400" cy="82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0" name="Google Shape;820;p50"/>
          <p:cNvCxnSpPr>
            <a:stCxn id="776" idx="6"/>
            <a:endCxn id="782" idx="1"/>
          </p:cNvCxnSpPr>
          <p:nvPr/>
        </p:nvCxnSpPr>
        <p:spPr>
          <a:xfrm>
            <a:off x="2940550" y="5567675"/>
            <a:ext cx="2441400" cy="153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1" name="Google Shape;821;p50"/>
          <p:cNvCxnSpPr>
            <a:stCxn id="776" idx="6"/>
            <a:endCxn id="784" idx="1"/>
          </p:cNvCxnSpPr>
          <p:nvPr/>
        </p:nvCxnSpPr>
        <p:spPr>
          <a:xfrm>
            <a:off x="2940550" y="5567675"/>
            <a:ext cx="2441400" cy="227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2" name="Google Shape;822;p50"/>
          <p:cNvCxnSpPr>
            <a:stCxn id="776" idx="6"/>
            <a:endCxn id="781" idx="1"/>
          </p:cNvCxnSpPr>
          <p:nvPr/>
        </p:nvCxnSpPr>
        <p:spPr>
          <a:xfrm>
            <a:off x="2940550" y="5567675"/>
            <a:ext cx="2441400" cy="3255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3" name="Google Shape;823;p50"/>
          <p:cNvCxnSpPr>
            <a:stCxn id="777" idx="6"/>
            <a:endCxn id="783" idx="1"/>
          </p:cNvCxnSpPr>
          <p:nvPr/>
        </p:nvCxnSpPr>
        <p:spPr>
          <a:xfrm rot="10800000" flipH="1">
            <a:off x="2940550" y="4742400"/>
            <a:ext cx="2441400" cy="2896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4" name="Google Shape;824;p50"/>
          <p:cNvCxnSpPr>
            <a:stCxn id="777" idx="6"/>
            <a:endCxn id="782" idx="1"/>
          </p:cNvCxnSpPr>
          <p:nvPr/>
        </p:nvCxnSpPr>
        <p:spPr>
          <a:xfrm rot="10800000" flipH="1">
            <a:off x="2940550" y="5720700"/>
            <a:ext cx="2441400" cy="1918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5" name="Google Shape;825;p50"/>
          <p:cNvCxnSpPr>
            <a:stCxn id="777" idx="6"/>
            <a:endCxn id="784" idx="1"/>
          </p:cNvCxnSpPr>
          <p:nvPr/>
        </p:nvCxnSpPr>
        <p:spPr>
          <a:xfrm>
            <a:off x="2940550" y="7638900"/>
            <a:ext cx="2441400" cy="20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6" name="Google Shape;826;p50"/>
          <p:cNvCxnSpPr>
            <a:stCxn id="777" idx="6"/>
            <a:endCxn id="781" idx="1"/>
          </p:cNvCxnSpPr>
          <p:nvPr/>
        </p:nvCxnSpPr>
        <p:spPr>
          <a:xfrm>
            <a:off x="2940550" y="7638900"/>
            <a:ext cx="2441400" cy="1183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7" name="Google Shape;827;p50"/>
          <p:cNvCxnSpPr>
            <a:stCxn id="778" idx="6"/>
            <a:endCxn id="783" idx="1"/>
          </p:cNvCxnSpPr>
          <p:nvPr/>
        </p:nvCxnSpPr>
        <p:spPr>
          <a:xfrm rot="10800000" flipH="1">
            <a:off x="2898325" y="4742450"/>
            <a:ext cx="2483700" cy="410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8" name="Google Shape;828;p50"/>
          <p:cNvCxnSpPr>
            <a:stCxn id="778" idx="6"/>
            <a:endCxn id="782" idx="1"/>
          </p:cNvCxnSpPr>
          <p:nvPr/>
        </p:nvCxnSpPr>
        <p:spPr>
          <a:xfrm rot="10800000" flipH="1">
            <a:off x="2898325" y="5720750"/>
            <a:ext cx="2483700" cy="3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9" name="Google Shape;829;p50"/>
          <p:cNvCxnSpPr>
            <a:stCxn id="778" idx="6"/>
            <a:endCxn id="784" idx="1"/>
          </p:cNvCxnSpPr>
          <p:nvPr/>
        </p:nvCxnSpPr>
        <p:spPr>
          <a:xfrm rot="10800000" flipH="1">
            <a:off x="2898325" y="7844150"/>
            <a:ext cx="2483700" cy="1002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30" name="Google Shape;830;p50"/>
          <p:cNvCxnSpPr>
            <a:stCxn id="778" idx="6"/>
            <a:endCxn id="781" idx="1"/>
          </p:cNvCxnSpPr>
          <p:nvPr/>
        </p:nvCxnSpPr>
        <p:spPr>
          <a:xfrm rot="10800000" flipH="1">
            <a:off x="2898325" y="8822750"/>
            <a:ext cx="2483700" cy="2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1" name="Google Shape;831;p50"/>
          <p:cNvSpPr txBox="1"/>
          <p:nvPr/>
        </p:nvSpPr>
        <p:spPr>
          <a:xfrm>
            <a:off x="1581675" y="2130763"/>
            <a:ext cx="2739300" cy="622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r>
              <a:rPr lang="ko-KR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32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layer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50"/>
          <p:cNvSpPr txBox="1"/>
          <p:nvPr/>
        </p:nvSpPr>
        <p:spPr>
          <a:xfrm>
            <a:off x="5354050" y="2192788"/>
            <a:ext cx="1978200" cy="622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LSTM(64)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50"/>
          <p:cNvSpPr txBox="1"/>
          <p:nvPr/>
        </p:nvSpPr>
        <p:spPr>
          <a:xfrm>
            <a:off x="10111000" y="2154688"/>
            <a:ext cx="1978200" cy="622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LSTM(32)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50"/>
          <p:cNvSpPr txBox="1"/>
          <p:nvPr/>
        </p:nvSpPr>
        <p:spPr>
          <a:xfrm>
            <a:off x="14420200" y="2130775"/>
            <a:ext cx="2415000" cy="622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r>
              <a:rPr lang="ko-KR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32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layer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50"/>
          <p:cNvSpPr txBox="1"/>
          <p:nvPr/>
        </p:nvSpPr>
        <p:spPr>
          <a:xfrm rot="-5400000">
            <a:off x="5952850" y="6130400"/>
            <a:ext cx="789300" cy="1304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7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50"/>
          <p:cNvSpPr txBox="1"/>
          <p:nvPr/>
        </p:nvSpPr>
        <p:spPr>
          <a:xfrm rot="-5400000">
            <a:off x="10457900" y="6092950"/>
            <a:ext cx="789300" cy="1228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7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7" name="Google Shape;837;p50"/>
          <p:cNvCxnSpPr/>
          <p:nvPr/>
        </p:nvCxnSpPr>
        <p:spPr>
          <a:xfrm>
            <a:off x="8616325" y="3734200"/>
            <a:ext cx="24600" cy="4835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8" name="Google Shape;838;p50"/>
          <p:cNvCxnSpPr/>
          <p:nvPr/>
        </p:nvCxnSpPr>
        <p:spPr>
          <a:xfrm>
            <a:off x="13376250" y="3734200"/>
            <a:ext cx="24600" cy="4835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9" name="Google Shape;839;p50"/>
          <p:cNvSpPr txBox="1"/>
          <p:nvPr/>
        </p:nvSpPr>
        <p:spPr>
          <a:xfrm>
            <a:off x="11558456" y="2753574"/>
            <a:ext cx="2946900" cy="821725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4호선 : </a:t>
            </a:r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ko-KR" sz="2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rop</a:t>
            </a:r>
            <a:r>
              <a:rPr 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2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</a:t>
            </a:r>
            <a:r>
              <a:rPr 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(0.5)</a:t>
            </a: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그외</a:t>
            </a:r>
            <a:r>
              <a:rPr 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</a:t>
            </a:r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ko-KR" sz="2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rop</a:t>
            </a:r>
            <a:r>
              <a:rPr 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2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</a:t>
            </a:r>
            <a:r>
              <a:rPr 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(0.2)</a:t>
            </a: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50"/>
          <p:cNvSpPr txBox="1"/>
          <p:nvPr/>
        </p:nvSpPr>
        <p:spPr>
          <a:xfrm>
            <a:off x="7138856" y="2753574"/>
            <a:ext cx="2946900" cy="81704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4호선 : </a:t>
            </a:r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ko-KR" sz="2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rop</a:t>
            </a:r>
            <a:r>
              <a:rPr 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2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</a:t>
            </a:r>
            <a:r>
              <a:rPr 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(0.5)</a:t>
            </a: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그외</a:t>
            </a:r>
            <a:r>
              <a:rPr 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</a:t>
            </a:r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ko-KR" sz="2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rop</a:t>
            </a:r>
            <a:r>
              <a:rPr 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2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</a:t>
            </a:r>
            <a:r>
              <a:rPr 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(0.2)</a:t>
            </a: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50"/>
          <p:cNvSpPr txBox="1"/>
          <p:nvPr/>
        </p:nvSpPr>
        <p:spPr>
          <a:xfrm>
            <a:off x="2669725" y="659925"/>
            <a:ext cx="14094600" cy="10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최종 모델 구조</a:t>
            </a:r>
            <a:endParaRPr sz="4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6" name="Google Shape;846;p51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grpSp>
          <p:nvGrpSpPr>
            <p:cNvPr id="847" name="Google Shape;847;p51"/>
            <p:cNvGrpSpPr/>
            <p:nvPr/>
          </p:nvGrpSpPr>
          <p:grpSpPr>
            <a:xfrm>
              <a:off x="0" y="0"/>
              <a:ext cx="18288000" cy="10287000"/>
              <a:chOff x="0" y="0"/>
              <a:chExt cx="18288000" cy="10287000"/>
            </a:xfrm>
          </p:grpSpPr>
          <p:pic>
            <p:nvPicPr>
              <p:cNvPr id="848" name="Google Shape;848;p51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18288000" cy="10287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49" name="Google Shape;849;p51"/>
              <p:cNvSpPr/>
              <p:nvPr/>
            </p:nvSpPr>
            <p:spPr>
              <a:xfrm>
                <a:off x="711650" y="1096650"/>
                <a:ext cx="16864800" cy="8796600"/>
              </a:xfrm>
              <a:prstGeom prst="rect">
                <a:avLst/>
              </a:prstGeom>
              <a:solidFill>
                <a:schemeClr val="lt1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highlight>
                    <a:schemeClr val="lt1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850" name="Google Shape;850;p5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43000" y="513225"/>
                <a:ext cx="16002000" cy="11811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26586" dir="5400000">
                  <a:srgbClr val="E6E6E6"/>
                </a:outerShdw>
              </a:effectLst>
            </p:spPr>
          </p:pic>
        </p:grpSp>
        <p:pic>
          <p:nvPicPr>
            <p:cNvPr id="851" name="Google Shape;851;p5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73300" y="274925"/>
              <a:ext cx="2501900" cy="2082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2" name="Google Shape;852;p51"/>
          <p:cNvSpPr txBox="1"/>
          <p:nvPr/>
        </p:nvSpPr>
        <p:spPr>
          <a:xfrm>
            <a:off x="15871450" y="4005325"/>
            <a:ext cx="13890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51"/>
          <p:cNvSpPr txBox="1"/>
          <p:nvPr/>
        </p:nvSpPr>
        <p:spPr>
          <a:xfrm>
            <a:off x="1266450" y="2060650"/>
            <a:ext cx="107457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❏"/>
            </a:pPr>
            <a:r>
              <a:rPr lang="ko-KR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빨간색 : 예측</a:t>
            </a:r>
            <a:endParaRPr sz="2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❏"/>
            </a:pPr>
            <a:r>
              <a:rPr lang="ko-KR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파란색 : 실제</a:t>
            </a:r>
            <a:endParaRPr sz="2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❏"/>
            </a:pPr>
            <a:r>
              <a:rPr lang="ko-KR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기간 : 2023/7/25 00:00:00 ~ 2023/12/31 23:00:00 (1시간 간격)</a:t>
            </a:r>
            <a:endParaRPr sz="2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4" name="Google Shape;854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3613" y="3775175"/>
            <a:ext cx="16580775" cy="5043875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51"/>
          <p:cNvSpPr txBox="1"/>
          <p:nvPr/>
        </p:nvSpPr>
        <p:spPr>
          <a:xfrm>
            <a:off x="2669725" y="659925"/>
            <a:ext cx="14094600" cy="10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8호선 혼잡도 예측 시각화</a:t>
            </a:r>
            <a:endParaRPr sz="4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6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149" name="Google Shape;149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8288000" cy="10287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" name="Google Shape;150;p16"/>
            <p:cNvSpPr/>
            <p:nvPr/>
          </p:nvSpPr>
          <p:spPr>
            <a:xfrm>
              <a:off x="711650" y="1096650"/>
              <a:ext cx="16864800" cy="87966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1" name="Google Shape;151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43000" y="513225"/>
              <a:ext cx="16002000" cy="1181100"/>
            </a:xfrm>
            <a:prstGeom prst="rect">
              <a:avLst/>
            </a:prstGeom>
            <a:noFill/>
            <a:ln>
              <a:noFill/>
            </a:ln>
            <a:effectLst>
              <a:outerShdw dist="126586" dir="5400000">
                <a:srgbClr val="E6E6E6"/>
              </a:outerShdw>
            </a:effectLst>
          </p:spPr>
        </p:pic>
      </p:grpSp>
      <p:pic>
        <p:nvPicPr>
          <p:cNvPr id="152" name="Google Shape;152;p16"/>
          <p:cNvPicPr preferRelativeResize="0"/>
          <p:nvPr/>
        </p:nvPicPr>
        <p:blipFill rotWithShape="1">
          <a:blip r:embed="rId5">
            <a:alphaModFix/>
          </a:blip>
          <a:srcRect l="9099" t="2000000" r="-9100" b="-2000000"/>
          <a:stretch/>
        </p:blipFill>
        <p:spPr>
          <a:xfrm>
            <a:off x="10464800" y="5892963"/>
            <a:ext cx="58547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5450" y="218150"/>
            <a:ext cx="2540000" cy="20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6"/>
          <p:cNvSpPr/>
          <p:nvPr/>
        </p:nvSpPr>
        <p:spPr>
          <a:xfrm>
            <a:off x="1366075" y="3225900"/>
            <a:ext cx="8428500" cy="55371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16" title="획득 포인트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57450" y="3422400"/>
            <a:ext cx="7861026" cy="51441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6"/>
          <p:cNvSpPr txBox="1"/>
          <p:nvPr/>
        </p:nvSpPr>
        <p:spPr>
          <a:xfrm>
            <a:off x="1366075" y="8869075"/>
            <a:ext cx="11520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출처 : 영국 기반의 마케팅 및 광고 전문 매체, The </a:t>
            </a:r>
            <a:r>
              <a:rPr lang="ko-KR" sz="19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Drum</a:t>
            </a:r>
            <a:endParaRPr sz="19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**</a:t>
            </a:r>
            <a:r>
              <a:rPr lang="ko-KR" sz="19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비보조회상률</a:t>
            </a:r>
            <a:r>
              <a:rPr lang="ko-KR" sz="19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브랜드나 제품을 제시하지 않고 소비자가 떠올리는 브랜드의 빈도를 측정</a:t>
            </a:r>
            <a:endParaRPr sz="19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886600" y="6368600"/>
            <a:ext cx="2540000" cy="66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6"/>
          <p:cNvSpPr txBox="1"/>
          <p:nvPr/>
        </p:nvSpPr>
        <p:spPr>
          <a:xfrm>
            <a:off x="10087225" y="4514400"/>
            <a:ext cx="7173300" cy="25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지하철 광고의 시각적 임팩트</a:t>
            </a:r>
            <a:endParaRPr sz="29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sz="29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회피 불가능한 노출 특성</a:t>
            </a:r>
            <a:endParaRPr sz="29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endParaRPr sz="29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광고 메시지가 </a:t>
            </a:r>
            <a:r>
              <a:rPr lang="ko-KR" sz="2900" b="1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더 오래 각인</a:t>
            </a:r>
            <a:r>
              <a:rPr lang="ko-KR" sz="2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되는 효과</a:t>
            </a:r>
            <a:endParaRPr sz="29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6"/>
          <p:cNvSpPr txBox="1"/>
          <p:nvPr/>
        </p:nvSpPr>
        <p:spPr>
          <a:xfrm>
            <a:off x="1438700" y="2068075"/>
            <a:ext cx="8199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❏"/>
            </a:pPr>
            <a:r>
              <a:rPr lang="ko-KR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지하철 광고의 효과와 특성</a:t>
            </a:r>
            <a:endParaRPr sz="2900" b="1">
              <a:solidFill>
                <a:schemeClr val="dk1"/>
              </a:solidFill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2898325" y="659925"/>
            <a:ext cx="7722000" cy="10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기획 배경</a:t>
            </a:r>
            <a:endParaRPr sz="4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0" name="Google Shape;860;p5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grpSp>
          <p:nvGrpSpPr>
            <p:cNvPr id="861" name="Google Shape;861;p52"/>
            <p:cNvGrpSpPr/>
            <p:nvPr/>
          </p:nvGrpSpPr>
          <p:grpSpPr>
            <a:xfrm>
              <a:off x="0" y="0"/>
              <a:ext cx="18288000" cy="10287000"/>
              <a:chOff x="0" y="0"/>
              <a:chExt cx="18288000" cy="10287000"/>
            </a:xfrm>
          </p:grpSpPr>
          <p:pic>
            <p:nvPicPr>
              <p:cNvPr id="862" name="Google Shape;862;p52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18288000" cy="10287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63" name="Google Shape;863;p52"/>
              <p:cNvSpPr/>
              <p:nvPr/>
            </p:nvSpPr>
            <p:spPr>
              <a:xfrm>
                <a:off x="711650" y="1096650"/>
                <a:ext cx="16864800" cy="8796600"/>
              </a:xfrm>
              <a:prstGeom prst="rect">
                <a:avLst/>
              </a:prstGeom>
              <a:solidFill>
                <a:schemeClr val="lt1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highlight>
                    <a:schemeClr val="lt1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864" name="Google Shape;864;p5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43000" y="513225"/>
                <a:ext cx="16002000" cy="11811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26586" dir="5400000">
                  <a:srgbClr val="E6E6E6"/>
                </a:outerShdw>
              </a:effectLst>
            </p:spPr>
          </p:pic>
        </p:grpSp>
        <p:pic>
          <p:nvPicPr>
            <p:cNvPr id="865" name="Google Shape;865;p5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73300" y="274925"/>
              <a:ext cx="2501900" cy="208280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866" name="Google Shape;866;p52"/>
          <p:cNvGraphicFramePr/>
          <p:nvPr/>
        </p:nvGraphicFramePr>
        <p:xfrm>
          <a:off x="3143125" y="3980350"/>
          <a:ext cx="12414250" cy="4957005"/>
        </p:xfrm>
        <a:graphic>
          <a:graphicData uri="http://schemas.openxmlformats.org/drawingml/2006/table">
            <a:tbl>
              <a:tblPr>
                <a:noFill/>
                <a:tableStyleId>{81BE100F-5CD4-4B20-AF47-B5C21EB36227}</a:tableStyleId>
              </a:tblPr>
              <a:tblGrid>
                <a:gridCol w="196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1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3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0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42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68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호선</a:t>
                      </a:r>
                      <a:endParaRPr sz="25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배치사이즈</a:t>
                      </a:r>
                      <a:endParaRPr sz="25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드롭아웃</a:t>
                      </a:r>
                      <a:endParaRPr sz="25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RMSE</a:t>
                      </a:r>
                      <a:endParaRPr sz="25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결정계수</a:t>
                      </a:r>
                      <a:endParaRPr sz="25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128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4.9396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0.9558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4.2428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0.9679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128</a:t>
                      </a: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3.3828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0.9506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4.6478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0.9462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3.9438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0.9584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128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4.6183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0.9617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128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4.6183</a:t>
                      </a: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0.9617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24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 sz="24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  <a:endParaRPr sz="24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3.1449</a:t>
                      </a:r>
                      <a:endParaRPr sz="24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0.9776</a:t>
                      </a:r>
                      <a:endParaRPr sz="24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67" name="Google Shape;867;p52"/>
          <p:cNvSpPr txBox="1"/>
          <p:nvPr/>
        </p:nvSpPr>
        <p:spPr>
          <a:xfrm>
            <a:off x="1246600" y="2048025"/>
            <a:ext cx="15894900" cy="15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모델 설명력 </a:t>
            </a:r>
            <a:r>
              <a:rPr lang="ko-KR" sz="3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94.6% ~ 97.8%</a:t>
            </a:r>
            <a:r>
              <a:rPr lang="ko-KR" sz="3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RMSE </a:t>
            </a:r>
            <a:r>
              <a:rPr lang="ko-KR" sz="3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3.14 ~ 4.93</a:t>
            </a:r>
            <a:r>
              <a:rPr lang="ko-KR" sz="3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도달</a:t>
            </a:r>
            <a:endParaRPr sz="3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52"/>
          <p:cNvSpPr txBox="1"/>
          <p:nvPr/>
        </p:nvSpPr>
        <p:spPr>
          <a:xfrm>
            <a:off x="2669725" y="659925"/>
            <a:ext cx="14094600" cy="10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호선별</a:t>
            </a:r>
            <a:r>
              <a:rPr lang="ko-KR" sz="4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최종 모델 성능</a:t>
            </a:r>
            <a:endParaRPr sz="4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3" name="Google Shape;873;p53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grpSp>
          <p:nvGrpSpPr>
            <p:cNvPr id="874" name="Google Shape;874;p53"/>
            <p:cNvGrpSpPr/>
            <p:nvPr/>
          </p:nvGrpSpPr>
          <p:grpSpPr>
            <a:xfrm>
              <a:off x="0" y="0"/>
              <a:ext cx="18288000" cy="10287000"/>
              <a:chOff x="0" y="0"/>
              <a:chExt cx="18288000" cy="10287000"/>
            </a:xfrm>
          </p:grpSpPr>
          <p:pic>
            <p:nvPicPr>
              <p:cNvPr id="875" name="Google Shape;875;p53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18288000" cy="10287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76" name="Google Shape;876;p53"/>
              <p:cNvSpPr/>
              <p:nvPr/>
            </p:nvSpPr>
            <p:spPr>
              <a:xfrm>
                <a:off x="711650" y="1096650"/>
                <a:ext cx="16864800" cy="8796600"/>
              </a:xfrm>
              <a:prstGeom prst="rect">
                <a:avLst/>
              </a:prstGeom>
              <a:solidFill>
                <a:schemeClr val="lt1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highlight>
                    <a:schemeClr val="lt1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877" name="Google Shape;877;p5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43000" y="513225"/>
                <a:ext cx="16002000" cy="11811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26586" dir="5400000">
                  <a:srgbClr val="E6E6E6"/>
                </a:outerShdw>
              </a:effectLst>
            </p:spPr>
          </p:pic>
        </p:grpSp>
        <p:pic>
          <p:nvPicPr>
            <p:cNvPr id="878" name="Google Shape;878;p5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73300" y="274925"/>
              <a:ext cx="2501900" cy="2082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79" name="Google Shape;879;p53"/>
          <p:cNvSpPr/>
          <p:nvPr/>
        </p:nvSpPr>
        <p:spPr>
          <a:xfrm>
            <a:off x="2743450" y="5682525"/>
            <a:ext cx="13050000" cy="14829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예측 모델을 통해 적절한 </a:t>
            </a:r>
            <a:r>
              <a:rPr lang="ko-KR" sz="3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광고 장소 및 시기 선정</a:t>
            </a:r>
            <a:endParaRPr sz="2900" b="1" dirty="0">
              <a:solidFill>
                <a:srgbClr val="CC4125"/>
              </a:solidFill>
              <a:highlight>
                <a:srgbClr val="FFF2CC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53"/>
          <p:cNvSpPr/>
          <p:nvPr/>
        </p:nvSpPr>
        <p:spPr>
          <a:xfrm>
            <a:off x="2743450" y="3691025"/>
            <a:ext cx="13050000" cy="14829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1D1D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기상 정보를 반영한 지하철 혼잡도를 예상하여 옥외광고 노출도 </a:t>
            </a:r>
            <a:r>
              <a:rPr lang="ko-KR" sz="3000" dirty="0">
                <a:solidFill>
                  <a:schemeClr val="dk1"/>
                </a:solidFill>
                <a:highlight>
                  <a:srgbClr val="FFF2CC"/>
                </a:highlight>
                <a:latin typeface="Calibri"/>
                <a:ea typeface="Calibri"/>
                <a:cs typeface="Calibri"/>
                <a:sym typeface="Calibri"/>
              </a:rPr>
              <a:t>정량적 추정</a:t>
            </a:r>
            <a:endParaRPr sz="3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53"/>
          <p:cNvSpPr txBox="1"/>
          <p:nvPr/>
        </p:nvSpPr>
        <p:spPr>
          <a:xfrm>
            <a:off x="2743450" y="2318425"/>
            <a:ext cx="13050000" cy="7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4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혼잡도 = 지하철 광고 효과를 측정할 </a:t>
            </a:r>
            <a:r>
              <a:rPr lang="ko-KR" sz="4000" b="1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객관적 평가 지표</a:t>
            </a:r>
            <a:endParaRPr sz="4000" b="1" dirty="0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53"/>
          <p:cNvSpPr txBox="1"/>
          <p:nvPr/>
        </p:nvSpPr>
        <p:spPr>
          <a:xfrm>
            <a:off x="2669725" y="659925"/>
            <a:ext cx="14094600" cy="10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기대효과</a:t>
            </a:r>
            <a:endParaRPr sz="4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879;p53">
            <a:extLst>
              <a:ext uri="{FF2B5EF4-FFF2-40B4-BE49-F238E27FC236}">
                <a16:creationId xmlns:a16="http://schemas.microsoft.com/office/drawing/2014/main" id="{59E956AC-8E7C-1010-DEF0-ACA5C21A3DD9}"/>
              </a:ext>
            </a:extLst>
          </p:cNvPr>
          <p:cNvSpPr/>
          <p:nvPr/>
        </p:nvSpPr>
        <p:spPr>
          <a:xfrm>
            <a:off x="2743450" y="7787887"/>
            <a:ext cx="13050000" cy="14829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예측되는 지하철 혼잡도에 따라 </a:t>
            </a:r>
            <a:r>
              <a:rPr lang="ko-KR" altLang="en-US" sz="3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월별 광고비 차등화</a:t>
            </a:r>
            <a:r>
              <a:rPr lang="ko-KR" altLang="en-US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로 광고효과 극대화</a:t>
            </a:r>
            <a:endParaRPr sz="2900" b="1" dirty="0">
              <a:solidFill>
                <a:srgbClr val="CC4125"/>
              </a:solidFill>
              <a:highlight>
                <a:srgbClr val="FFF2CC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8" name="Google Shape;888;p54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grpSp>
          <p:nvGrpSpPr>
            <p:cNvPr id="889" name="Google Shape;889;p54"/>
            <p:cNvGrpSpPr/>
            <p:nvPr/>
          </p:nvGrpSpPr>
          <p:grpSpPr>
            <a:xfrm>
              <a:off x="0" y="0"/>
              <a:ext cx="18288000" cy="10287000"/>
              <a:chOff x="0" y="0"/>
              <a:chExt cx="18288000" cy="10287000"/>
            </a:xfrm>
          </p:grpSpPr>
          <p:pic>
            <p:nvPicPr>
              <p:cNvPr id="890" name="Google Shape;890;p54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18288000" cy="10287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91" name="Google Shape;891;p54"/>
              <p:cNvSpPr/>
              <p:nvPr/>
            </p:nvSpPr>
            <p:spPr>
              <a:xfrm>
                <a:off x="711650" y="1096650"/>
                <a:ext cx="16864800" cy="8796600"/>
              </a:xfrm>
              <a:prstGeom prst="rect">
                <a:avLst/>
              </a:prstGeom>
              <a:solidFill>
                <a:schemeClr val="lt1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highlight>
                    <a:schemeClr val="lt1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892" name="Google Shape;892;p5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43000" y="513225"/>
                <a:ext cx="16002000" cy="11811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26586" dir="5400000">
                  <a:srgbClr val="E6E6E6"/>
                </a:outerShdw>
              </a:effectLst>
            </p:spPr>
          </p:pic>
        </p:grpSp>
        <p:pic>
          <p:nvPicPr>
            <p:cNvPr id="893" name="Google Shape;893;p5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73300" y="274925"/>
              <a:ext cx="2501900" cy="2082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4" name="Google Shape;894;p54"/>
          <p:cNvSpPr txBox="1"/>
          <p:nvPr/>
        </p:nvSpPr>
        <p:spPr>
          <a:xfrm>
            <a:off x="1106850" y="3179450"/>
            <a:ext cx="15900300" cy="662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endParaRPr sz="2700" b="1" dirty="0">
              <a:solidFill>
                <a:schemeClr val="dk1"/>
              </a:solidFill>
            </a:endParaRPr>
          </a:p>
        </p:txBody>
      </p:sp>
      <p:pic>
        <p:nvPicPr>
          <p:cNvPr id="895" name="Google Shape;895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71975" y="3124501"/>
            <a:ext cx="14561549" cy="4694200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54"/>
          <p:cNvSpPr/>
          <p:nvPr/>
        </p:nvSpPr>
        <p:spPr>
          <a:xfrm>
            <a:off x="1392900" y="8099100"/>
            <a:ext cx="15502200" cy="1457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rgbClr val="5B0F00"/>
                </a:solidFill>
                <a:latin typeface="Calibri"/>
                <a:ea typeface="Calibri"/>
                <a:cs typeface="Calibri"/>
                <a:sym typeface="Calibri"/>
              </a:rPr>
              <a:t>구일역</a:t>
            </a:r>
            <a:r>
              <a:rPr lang="ko-KR" sz="3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은 야구 구장 “</a:t>
            </a:r>
            <a:r>
              <a:rPr lang="ko-KR" sz="3000" b="1" dirty="0" err="1">
                <a:solidFill>
                  <a:srgbClr val="741B47"/>
                </a:solidFill>
                <a:latin typeface="Calibri"/>
                <a:ea typeface="Calibri"/>
                <a:cs typeface="Calibri"/>
                <a:sym typeface="Calibri"/>
              </a:rPr>
              <a:t>고척돔</a:t>
            </a:r>
            <a:r>
              <a:rPr lang="ko-KR" sz="3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”과</a:t>
            </a:r>
            <a:r>
              <a:rPr lang="ko-KR" sz="3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대학가 위치</a:t>
            </a:r>
            <a:endParaRPr sz="3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평일 22시 이후, 혼잡도가 100이상으로 </a:t>
            </a:r>
            <a:r>
              <a:rPr lang="ko-KR" sz="3000" b="1" dirty="0">
                <a:solidFill>
                  <a:schemeClr val="dk1"/>
                </a:solidFill>
                <a:highlight>
                  <a:srgbClr val="FFF2CC"/>
                </a:highlight>
                <a:latin typeface="Calibri"/>
                <a:ea typeface="Calibri"/>
                <a:cs typeface="Calibri"/>
                <a:sym typeface="Calibri"/>
              </a:rPr>
              <a:t>야구 직관 후, 귀가</a:t>
            </a:r>
            <a:r>
              <a:rPr lang="ko-KR" sz="3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하는 것으로 추정 </a:t>
            </a:r>
            <a:endParaRPr sz="30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54"/>
          <p:cNvSpPr/>
          <p:nvPr/>
        </p:nvSpPr>
        <p:spPr>
          <a:xfrm>
            <a:off x="6659375" y="3429000"/>
            <a:ext cx="2305200" cy="38439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54"/>
          <p:cNvSpPr txBox="1"/>
          <p:nvPr/>
        </p:nvSpPr>
        <p:spPr>
          <a:xfrm>
            <a:off x="2669725" y="659925"/>
            <a:ext cx="14094600" cy="10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비지니스 활용</a:t>
            </a:r>
            <a:endParaRPr sz="4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747;p49">
            <a:extLst>
              <a:ext uri="{FF2B5EF4-FFF2-40B4-BE49-F238E27FC236}">
                <a16:creationId xmlns:a16="http://schemas.microsoft.com/office/drawing/2014/main" id="{2E4CB8A4-DA17-D338-0011-130D74C8DC8B}"/>
              </a:ext>
            </a:extLst>
          </p:cNvPr>
          <p:cNvSpPr txBox="1"/>
          <p:nvPr/>
        </p:nvSpPr>
        <p:spPr>
          <a:xfrm>
            <a:off x="1205100" y="2234750"/>
            <a:ext cx="15935100" cy="8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❏"/>
            </a:pPr>
            <a:r>
              <a:rPr lang="ko-KR" altLang="en-U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야구팬 타깃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3" name="Google Shape;903;p55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grpSp>
          <p:nvGrpSpPr>
            <p:cNvPr id="904" name="Google Shape;904;p55"/>
            <p:cNvGrpSpPr/>
            <p:nvPr/>
          </p:nvGrpSpPr>
          <p:grpSpPr>
            <a:xfrm>
              <a:off x="0" y="0"/>
              <a:ext cx="18288000" cy="10287000"/>
              <a:chOff x="0" y="0"/>
              <a:chExt cx="18288000" cy="10287000"/>
            </a:xfrm>
          </p:grpSpPr>
          <p:pic>
            <p:nvPicPr>
              <p:cNvPr id="905" name="Google Shape;905;p55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18288000" cy="10287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06" name="Google Shape;906;p55"/>
              <p:cNvSpPr/>
              <p:nvPr/>
            </p:nvSpPr>
            <p:spPr>
              <a:xfrm>
                <a:off x="711650" y="1096650"/>
                <a:ext cx="16864800" cy="8796600"/>
              </a:xfrm>
              <a:prstGeom prst="rect">
                <a:avLst/>
              </a:prstGeom>
              <a:solidFill>
                <a:schemeClr val="lt1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highlight>
                    <a:schemeClr val="lt1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907" name="Google Shape;907;p55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43000" y="513225"/>
                <a:ext cx="16002000" cy="11811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26586" dir="5400000">
                  <a:srgbClr val="E6E6E6"/>
                </a:outerShdw>
              </a:effectLst>
            </p:spPr>
          </p:pic>
        </p:grpSp>
        <p:pic>
          <p:nvPicPr>
            <p:cNvPr id="908" name="Google Shape;908;p5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73300" y="274925"/>
              <a:ext cx="2501900" cy="2082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09" name="Google Shape;909;p55"/>
          <p:cNvSpPr txBox="1"/>
          <p:nvPr/>
        </p:nvSpPr>
        <p:spPr>
          <a:xfrm>
            <a:off x="1106850" y="2286575"/>
            <a:ext cx="15900300" cy="75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2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endParaRPr sz="2700" b="1">
              <a:solidFill>
                <a:schemeClr val="dk1"/>
              </a:solidFill>
            </a:endParaRPr>
          </a:p>
        </p:txBody>
      </p:sp>
      <p:pic>
        <p:nvPicPr>
          <p:cNvPr id="910" name="Google Shape;910;p5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20925" y="2907950"/>
            <a:ext cx="6944825" cy="2922425"/>
          </a:xfrm>
          <a:prstGeom prst="rect">
            <a:avLst/>
          </a:prstGeom>
          <a:noFill/>
          <a:ln>
            <a:noFill/>
          </a:ln>
          <a:effectLst>
            <a:outerShdw dist="126362" dir="5400000">
              <a:srgbClr val="E6E6E6"/>
            </a:outerShdw>
          </a:effectLst>
        </p:spPr>
      </p:pic>
      <p:sp>
        <p:nvSpPr>
          <p:cNvPr id="911" name="Google Shape;911;p55"/>
          <p:cNvSpPr txBox="1"/>
          <p:nvPr/>
        </p:nvSpPr>
        <p:spPr>
          <a:xfrm>
            <a:off x="9277050" y="3004925"/>
            <a:ext cx="7425300" cy="23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야구관련 상품을 </a:t>
            </a:r>
            <a:r>
              <a:rPr lang="ko-KR" sz="3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혼잡도가 높은 </a:t>
            </a:r>
            <a:endParaRPr sz="3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3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4~6월 1호선 구일역</a:t>
            </a:r>
            <a:r>
              <a:rPr lang="ko-KR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에 홍보 진행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55"/>
          <p:cNvSpPr txBox="1"/>
          <p:nvPr/>
        </p:nvSpPr>
        <p:spPr>
          <a:xfrm>
            <a:off x="9720925" y="6045975"/>
            <a:ext cx="7047300" cy="27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광고를 게시할 기간의 혼잡도를 예측하여 </a:t>
            </a:r>
            <a:endParaRPr sz="2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2900" b="1" dirty="0">
                <a:solidFill>
                  <a:srgbClr val="CC4125"/>
                </a:solidFill>
                <a:highlight>
                  <a:srgbClr val="FFF2CC"/>
                </a:highlight>
                <a:latin typeface="Calibri"/>
                <a:ea typeface="Calibri"/>
                <a:cs typeface="Calibri"/>
                <a:sym typeface="Calibri"/>
              </a:rPr>
              <a:t>정량적인</a:t>
            </a:r>
            <a:r>
              <a:rPr lang="ko-KR" sz="2900" b="1" dirty="0">
                <a:solidFill>
                  <a:schemeClr val="dk1"/>
                </a:solidFill>
                <a:highlight>
                  <a:srgbClr val="FFF2CC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2900" b="1" dirty="0">
                <a:solidFill>
                  <a:srgbClr val="CC4125"/>
                </a:solidFill>
                <a:highlight>
                  <a:srgbClr val="FFF2CC"/>
                </a:highlight>
                <a:latin typeface="Calibri"/>
                <a:ea typeface="Calibri"/>
                <a:cs typeface="Calibri"/>
                <a:sym typeface="Calibri"/>
              </a:rPr>
              <a:t>광고 노출도 추정</a:t>
            </a:r>
            <a:endParaRPr sz="2900" b="1" dirty="0">
              <a:solidFill>
                <a:srgbClr val="CC4125"/>
              </a:solidFill>
              <a:highlight>
                <a:srgbClr val="FFF2CC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</a:endParaRPr>
          </a:p>
        </p:txBody>
      </p:sp>
      <p:pic>
        <p:nvPicPr>
          <p:cNvPr id="913" name="Google Shape;913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72925" y="2286570"/>
            <a:ext cx="7047299" cy="709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41175" y="6883400"/>
            <a:ext cx="427575" cy="427575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55"/>
          <p:cNvSpPr txBox="1"/>
          <p:nvPr/>
        </p:nvSpPr>
        <p:spPr>
          <a:xfrm>
            <a:off x="2669725" y="659925"/>
            <a:ext cx="14094600" cy="10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비지니스 활용</a:t>
            </a:r>
            <a:endParaRPr sz="4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" name="Google Shape;920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1" name="Google Shape;921;p56"/>
          <p:cNvGrpSpPr/>
          <p:nvPr/>
        </p:nvGrpSpPr>
        <p:grpSpPr>
          <a:xfrm>
            <a:off x="711650" y="235325"/>
            <a:ext cx="16864800" cy="9657925"/>
            <a:chOff x="711650" y="235325"/>
            <a:chExt cx="16864800" cy="9657925"/>
          </a:xfrm>
        </p:grpSpPr>
        <p:sp>
          <p:nvSpPr>
            <p:cNvPr id="922" name="Google Shape;922;p56"/>
            <p:cNvSpPr/>
            <p:nvPr/>
          </p:nvSpPr>
          <p:spPr>
            <a:xfrm>
              <a:off x="711650" y="1096650"/>
              <a:ext cx="16864800" cy="87966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23" name="Google Shape;923;p5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43000" y="513225"/>
              <a:ext cx="16002000" cy="1181100"/>
            </a:xfrm>
            <a:prstGeom prst="rect">
              <a:avLst/>
            </a:prstGeom>
            <a:noFill/>
            <a:ln>
              <a:noFill/>
            </a:ln>
            <a:effectLst>
              <a:outerShdw dist="126586" dir="5400000">
                <a:srgbClr val="E6E6E6"/>
              </a:outerShdw>
            </a:effectLst>
          </p:spPr>
        </p:pic>
        <p:pic>
          <p:nvPicPr>
            <p:cNvPr id="924" name="Google Shape;924;p5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37475" y="235325"/>
              <a:ext cx="2489200" cy="2082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5" name="Google Shape;925;p56"/>
          <p:cNvSpPr txBox="1"/>
          <p:nvPr/>
        </p:nvSpPr>
        <p:spPr>
          <a:xfrm>
            <a:off x="1196125" y="2673901"/>
            <a:ext cx="803905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chemeClr val="dk1"/>
                </a:solidFill>
                <a:highlight>
                  <a:srgbClr val="FFF2CC"/>
                </a:highlight>
                <a:latin typeface="Calibri"/>
                <a:ea typeface="Calibri"/>
                <a:cs typeface="Calibri"/>
                <a:sym typeface="Calibri"/>
              </a:rPr>
              <a:t>프로젝트 결과물에 대한 완성도 평가</a:t>
            </a:r>
            <a:endParaRPr sz="3000" b="1" dirty="0">
              <a:solidFill>
                <a:schemeClr val="dk1"/>
              </a:solidFill>
              <a:highlight>
                <a:srgbClr val="FFF2CC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6" name="Google Shape;926;p56"/>
          <p:cNvSpPr txBox="1"/>
          <p:nvPr/>
        </p:nvSpPr>
        <p:spPr>
          <a:xfrm>
            <a:off x="9226175" y="1970250"/>
            <a:ext cx="8136300" cy="4039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chemeClr val="dk1"/>
                </a:solidFill>
                <a:highlight>
                  <a:srgbClr val="FFF2CC"/>
                </a:highlight>
                <a:latin typeface="Calibri"/>
                <a:ea typeface="Calibri"/>
                <a:cs typeface="Calibri"/>
                <a:sym typeface="Calibri"/>
              </a:rPr>
              <a:t>&lt;잘한 점&gt;</a:t>
            </a:r>
            <a:endParaRPr sz="3000" b="1" dirty="0">
              <a:solidFill>
                <a:schemeClr val="dk1"/>
              </a:solidFill>
              <a:highlight>
                <a:srgbClr val="FFF2CC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모델 성능 개선을 위해 다양한 방법을 시도함 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옥외광고 효과를 </a:t>
            </a:r>
            <a:r>
              <a:rPr lang="ko-KR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정량화할</a:t>
            </a:r>
            <a:r>
              <a:rPr 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수 있는 모델이 없는 상황에서, 이를 직접 설계한 점은 실용성이 큼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chemeClr val="dk1"/>
                </a:solidFill>
                <a:highlight>
                  <a:srgbClr val="FFF2CC"/>
                </a:highlight>
                <a:latin typeface="Calibri"/>
                <a:ea typeface="Calibri"/>
                <a:cs typeface="Calibri"/>
                <a:sym typeface="Calibri"/>
              </a:rPr>
              <a:t>&lt;아쉬운 점&gt;</a:t>
            </a:r>
            <a:endParaRPr sz="3000" b="1" dirty="0">
              <a:solidFill>
                <a:schemeClr val="dk1"/>
              </a:solidFill>
              <a:highlight>
                <a:srgbClr val="FFF2CC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연령대 정보가 있었다면, </a:t>
            </a:r>
            <a:r>
              <a:rPr lang="ko-KR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타깃팅의</a:t>
            </a:r>
            <a:r>
              <a:rPr 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정밀도를</a:t>
            </a:r>
            <a:r>
              <a:rPr lang="en-US" alt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높일 수 있었음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27" name="Google Shape;927;p56"/>
          <p:cNvCxnSpPr/>
          <p:nvPr/>
        </p:nvCxnSpPr>
        <p:spPr>
          <a:xfrm>
            <a:off x="9076775" y="3033150"/>
            <a:ext cx="56100" cy="5883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28" name="Google Shape;928;p56"/>
          <p:cNvCxnSpPr/>
          <p:nvPr/>
        </p:nvCxnSpPr>
        <p:spPr>
          <a:xfrm>
            <a:off x="1447800" y="5965350"/>
            <a:ext cx="7535700" cy="18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29" name="Google Shape;929;p56"/>
          <p:cNvCxnSpPr/>
          <p:nvPr/>
        </p:nvCxnSpPr>
        <p:spPr>
          <a:xfrm rot="10800000" flipH="1">
            <a:off x="9226175" y="5965350"/>
            <a:ext cx="7693800" cy="18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930" name="Google Shape;930;p56"/>
          <p:cNvSpPr txBox="1"/>
          <p:nvPr/>
        </p:nvSpPr>
        <p:spPr>
          <a:xfrm>
            <a:off x="1247275" y="6388118"/>
            <a:ext cx="7778350" cy="2185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chemeClr val="dk1"/>
                </a:solidFill>
                <a:highlight>
                  <a:srgbClr val="FFF2CC"/>
                </a:highlight>
                <a:latin typeface="Calibri"/>
                <a:ea typeface="Calibri"/>
                <a:cs typeface="Calibri"/>
                <a:sym typeface="Calibri"/>
              </a:rPr>
              <a:t>추후 개선점이나 보완할 점</a:t>
            </a:r>
            <a:endParaRPr sz="3000" b="1" dirty="0">
              <a:solidFill>
                <a:schemeClr val="dk1"/>
              </a:solidFill>
              <a:highlight>
                <a:srgbClr val="FFF2CC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추가적인 데이터</a:t>
            </a:r>
            <a:r>
              <a:rPr lang="en-US" altLang="ko-KR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ko-KR" alt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승객의 연령</a:t>
            </a:r>
            <a:r>
              <a:rPr lang="en-US" altLang="ko-KR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성별 등</a:t>
            </a:r>
            <a:r>
              <a:rPr lang="en-US" altLang="ko-KR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ko-KR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를 통해 </a:t>
            </a:r>
            <a:r>
              <a:rPr lang="en-US" altLang="ko-KR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광고 </a:t>
            </a:r>
            <a:r>
              <a:rPr lang="ko-KR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시점·장소</a:t>
            </a:r>
            <a:r>
              <a:rPr lang="ko-KR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기획의 정밀도 향상 필요함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56"/>
          <p:cNvSpPr txBox="1"/>
          <p:nvPr/>
        </p:nvSpPr>
        <p:spPr>
          <a:xfrm>
            <a:off x="9183102" y="6129142"/>
            <a:ext cx="8252925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chemeClr val="dk1"/>
                </a:solidFill>
                <a:highlight>
                  <a:srgbClr val="FFF2CC"/>
                </a:highlight>
                <a:latin typeface="Calibri"/>
                <a:ea typeface="Calibri"/>
                <a:cs typeface="Calibri"/>
                <a:sym typeface="Calibri"/>
              </a:rPr>
              <a:t>느낀 점이나 경험한 성과</a:t>
            </a:r>
            <a:endParaRPr sz="2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기상 이슈가 혼잡도에 영향을 준다는 점을 확인</a:t>
            </a:r>
            <a:endParaRPr lang="en-US" altLang="ko-KR"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예측 모델의 광고 전략 활용 가능성을 확인함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56"/>
          <p:cNvSpPr txBox="1"/>
          <p:nvPr/>
        </p:nvSpPr>
        <p:spPr>
          <a:xfrm>
            <a:off x="2608765" y="393750"/>
            <a:ext cx="14094600" cy="10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ko-KR" sz="4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자체평가</a:t>
            </a:r>
            <a:endParaRPr lang="en-US" altLang="ko-KR" sz="4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A2B23C-F0FC-E53A-2E88-4212F59C3E80}"/>
              </a:ext>
            </a:extLst>
          </p:cNvPr>
          <p:cNvSpPr txBox="1"/>
          <p:nvPr/>
        </p:nvSpPr>
        <p:spPr>
          <a:xfrm>
            <a:off x="2009433" y="3673244"/>
            <a:ext cx="6254035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기상과 지하철 혼잡도 데이터를 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이용한 예측 모델이 안정적으로 구현됨</a:t>
            </a:r>
          </a:p>
          <a:p>
            <a:pPr algn="ctr">
              <a:lnSpc>
                <a:spcPct val="150000"/>
              </a:lnSpc>
            </a:pPr>
            <a:endParaRPr lang="ko-KR" altLang="en-US" sz="24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7" name="Google Shape;937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57"/>
          <p:cNvSpPr/>
          <p:nvPr/>
        </p:nvSpPr>
        <p:spPr>
          <a:xfrm>
            <a:off x="690600" y="597450"/>
            <a:ext cx="16906800" cy="9092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9" name="Google Shape;939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2975" y="469350"/>
            <a:ext cx="16941799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57"/>
          <p:cNvPicPr preferRelativeResize="0"/>
          <p:nvPr/>
        </p:nvPicPr>
        <p:blipFill rotWithShape="1">
          <a:blip r:embed="rId5">
            <a:alphaModFix/>
          </a:blip>
          <a:srcRect b="4443"/>
          <a:stretch/>
        </p:blipFill>
        <p:spPr>
          <a:xfrm>
            <a:off x="11821225" y="4449350"/>
            <a:ext cx="5353076" cy="5115299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57"/>
          <p:cNvSpPr txBox="1"/>
          <p:nvPr/>
        </p:nvSpPr>
        <p:spPr>
          <a:xfrm>
            <a:off x="4357800" y="3746550"/>
            <a:ext cx="9572400" cy="21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감사합니다!</a:t>
            </a:r>
            <a:endParaRPr sz="1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57"/>
          <p:cNvSpPr txBox="1"/>
          <p:nvPr/>
        </p:nvSpPr>
        <p:spPr>
          <a:xfrm>
            <a:off x="8011925" y="597450"/>
            <a:ext cx="2463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>
                <a:latin typeface="Calibri"/>
                <a:ea typeface="Calibri"/>
                <a:cs typeface="Calibri"/>
                <a:sym typeface="Calibri"/>
              </a:rPr>
              <a:t>지하철캐스터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5" name="Google Shape;1015;p61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1016" name="Google Shape;1016;p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8288000" cy="10287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7" name="Google Shape;1017;p61"/>
            <p:cNvSpPr/>
            <p:nvPr/>
          </p:nvSpPr>
          <p:spPr>
            <a:xfrm>
              <a:off x="711650" y="1096650"/>
              <a:ext cx="16864800" cy="87966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18" name="Google Shape;1018;p6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43000" y="513225"/>
              <a:ext cx="16002000" cy="1181100"/>
            </a:xfrm>
            <a:prstGeom prst="rect">
              <a:avLst/>
            </a:prstGeom>
            <a:noFill/>
            <a:ln>
              <a:noFill/>
            </a:ln>
            <a:effectLst>
              <a:outerShdw dist="126586" dir="5400000">
                <a:srgbClr val="E6E6E6"/>
              </a:outerShdw>
            </a:effectLst>
          </p:spPr>
        </p:pic>
      </p:grpSp>
      <p:sp>
        <p:nvSpPr>
          <p:cNvPr id="1019" name="Google Shape;1019;p61"/>
          <p:cNvSpPr txBox="1"/>
          <p:nvPr/>
        </p:nvSpPr>
        <p:spPr>
          <a:xfrm>
            <a:off x="2898325" y="659925"/>
            <a:ext cx="6522900" cy="10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모델 관련 용어 정리</a:t>
            </a:r>
            <a:endParaRPr sz="4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0" name="Google Shape;1020;p61"/>
          <p:cNvSpPr txBox="1"/>
          <p:nvPr/>
        </p:nvSpPr>
        <p:spPr>
          <a:xfrm>
            <a:off x="1241250" y="1929350"/>
            <a:ext cx="15805500" cy="6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0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●"/>
            </a:pPr>
            <a:r>
              <a:rPr lang="ko-KR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망각게이트 : 이전 셀 상태 중 어느 정보(특징)를 버릴지 결정</a:t>
            </a:r>
            <a:br>
              <a:rPr lang="ko-KR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입력 게이트 : 새로운 후보 정보 중 어느 만큼을 셀 상태에 추가할지 결정</a:t>
            </a:r>
            <a:endParaRPr sz="2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0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●"/>
            </a:pPr>
            <a:r>
              <a:rPr lang="ko-KR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출력 게이트 : 다음 은닉 상태로 셀 상태​ 중 어느 정보를 꺼낼지 결정</a:t>
            </a:r>
            <a:endParaRPr sz="2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0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●"/>
            </a:pPr>
            <a:r>
              <a:rPr lang="ko-KR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업데이트 게이트 : 과거 정보​를 얼마나 유지할지 결정</a:t>
            </a:r>
            <a:endParaRPr sz="2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0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●"/>
            </a:pPr>
            <a:r>
              <a:rPr lang="ko-KR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리셋 게이트 : 과거 정보​로부터 얼마나 잊을지(리셋할지) 결정</a:t>
            </a:r>
            <a:endParaRPr sz="2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0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ko-KR" sz="2700" b="1">
                <a:solidFill>
                  <a:schemeClr val="dk1"/>
                </a:solidFill>
              </a:rPr>
              <a:t>LSTM</a:t>
            </a:r>
            <a:r>
              <a:rPr lang="ko-KR" sz="2700">
                <a:solidFill>
                  <a:schemeClr val="dk1"/>
                </a:solidFill>
              </a:rPr>
              <a:t>: 입력·망각·출력 3개 게이트 + 별도의 셀 상태</a:t>
            </a:r>
            <a:endParaRPr sz="2700">
              <a:solidFill>
                <a:schemeClr val="dk1"/>
              </a:solidFill>
            </a:endParaRPr>
          </a:p>
          <a:p>
            <a:pPr marL="457200" lvl="0" indent="-400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ko-KR" sz="2700" b="1">
                <a:solidFill>
                  <a:schemeClr val="dk1"/>
                </a:solidFill>
              </a:rPr>
              <a:t>GRU</a:t>
            </a:r>
            <a:r>
              <a:rPr lang="ko-KR" sz="2700">
                <a:solidFill>
                  <a:schemeClr val="dk1"/>
                </a:solidFill>
              </a:rPr>
              <a:t>: 업데이트(입력+망각 기능 통합)·리셋 2개 게이트, 셀/은닉 상태 통합</a:t>
            </a:r>
            <a:endParaRPr sz="2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0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●"/>
            </a:pPr>
            <a:r>
              <a:rPr lang="ko-KR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GRU가 구조가 단순, 파라미터 수가 적음, 작은 데이터나 빠른 학습이 필요할 때 유리 </a:t>
            </a:r>
            <a:endParaRPr sz="2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0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●"/>
            </a:pPr>
            <a:r>
              <a:rPr lang="ko-KR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LSTM은 복잡한 기억·망각 제어가 가능해 더 긴 시퀀스 의존성을 학습하기 좋음</a:t>
            </a:r>
            <a:endParaRPr sz="2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1" name="Google Shape;1021;p61"/>
          <p:cNvSpPr txBox="1"/>
          <p:nvPr/>
        </p:nvSpPr>
        <p:spPr>
          <a:xfrm>
            <a:off x="1590475" y="8671475"/>
            <a:ext cx="10080600" cy="10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ko-KR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선형보간법을 적용한 근거는?</a:t>
            </a:r>
            <a:endParaRPr sz="1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238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○"/>
            </a:pPr>
            <a:r>
              <a:rPr lang="ko-K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일별 데이터가 약 15000건으로 결측치가 연속하는 최대 구간 길이가 1436행으로 2시간에 해당하는 데이터.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238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○"/>
            </a:pPr>
            <a:r>
              <a:rPr lang="ko-K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결측치가 연속으로 존재하더라도 2시간에 불과한 데이터로 선형보간법으로 대체하였음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14">
          <a:extLst>
            <a:ext uri="{FF2B5EF4-FFF2-40B4-BE49-F238E27FC236}">
              <a16:creationId xmlns:a16="http://schemas.microsoft.com/office/drawing/2014/main" id="{BB528A80-B2CE-33AE-907A-8621BC393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5" name="Google Shape;1015;p61">
            <a:extLst>
              <a:ext uri="{FF2B5EF4-FFF2-40B4-BE49-F238E27FC236}">
                <a16:creationId xmlns:a16="http://schemas.microsoft.com/office/drawing/2014/main" id="{5B1ABCDC-2357-3250-9633-772E5AB26A5A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1016" name="Google Shape;1016;p61">
              <a:extLst>
                <a:ext uri="{FF2B5EF4-FFF2-40B4-BE49-F238E27FC236}">
                  <a16:creationId xmlns:a16="http://schemas.microsoft.com/office/drawing/2014/main" id="{1201522F-1563-77FB-C178-752AB3D5B22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8288000" cy="10287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7" name="Google Shape;1017;p61">
              <a:extLst>
                <a:ext uri="{FF2B5EF4-FFF2-40B4-BE49-F238E27FC236}">
                  <a16:creationId xmlns:a16="http://schemas.microsoft.com/office/drawing/2014/main" id="{71856CEB-180D-10F8-F3BF-99FB0CD2EF1E}"/>
                </a:ext>
              </a:extLst>
            </p:cNvPr>
            <p:cNvSpPr/>
            <p:nvPr/>
          </p:nvSpPr>
          <p:spPr>
            <a:xfrm>
              <a:off x="711650" y="1096650"/>
              <a:ext cx="16864800" cy="87966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18" name="Google Shape;1018;p61">
              <a:extLst>
                <a:ext uri="{FF2B5EF4-FFF2-40B4-BE49-F238E27FC236}">
                  <a16:creationId xmlns:a16="http://schemas.microsoft.com/office/drawing/2014/main" id="{AEE69892-2A20-AAFA-DF07-F41BBB3CEF92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43000" y="513225"/>
              <a:ext cx="16002000" cy="1181100"/>
            </a:xfrm>
            <a:prstGeom prst="rect">
              <a:avLst/>
            </a:prstGeom>
            <a:noFill/>
            <a:ln>
              <a:noFill/>
            </a:ln>
            <a:effectLst>
              <a:outerShdw dist="126586" dir="5400000">
                <a:srgbClr val="E6E6E6"/>
              </a:outerShdw>
            </a:effectLst>
          </p:spPr>
        </p:pic>
      </p:grpSp>
      <p:sp>
        <p:nvSpPr>
          <p:cNvPr id="1019" name="Google Shape;1019;p61">
            <a:extLst>
              <a:ext uri="{FF2B5EF4-FFF2-40B4-BE49-F238E27FC236}">
                <a16:creationId xmlns:a16="http://schemas.microsoft.com/office/drawing/2014/main" id="{8DE0EC30-3AB2-C278-D985-6AA2EB92FC64}"/>
              </a:ext>
            </a:extLst>
          </p:cNvPr>
          <p:cNvSpPr txBox="1"/>
          <p:nvPr/>
        </p:nvSpPr>
        <p:spPr>
          <a:xfrm>
            <a:off x="2898325" y="659925"/>
            <a:ext cx="6522900" cy="10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호선별 특징</a:t>
            </a:r>
            <a:endParaRPr sz="4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2A130C-CFB3-79B4-7C71-F2B6114AA521}"/>
              </a:ext>
            </a:extLst>
          </p:cNvPr>
          <p:cNvSpPr txBox="1"/>
          <p:nvPr/>
        </p:nvSpPr>
        <p:spPr>
          <a:xfrm>
            <a:off x="1542227" y="2641600"/>
            <a:ext cx="15802897" cy="5909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/>
              <a:t>1</a:t>
            </a:r>
            <a:r>
              <a:rPr lang="ko-KR" altLang="en-US" sz="3200" dirty="0"/>
              <a:t>호선 </a:t>
            </a:r>
            <a:r>
              <a:rPr lang="en-US" altLang="ko-KR" sz="3200" dirty="0"/>
              <a:t>: </a:t>
            </a:r>
            <a:r>
              <a:rPr lang="ko-KR" altLang="en-US" sz="3200" dirty="0"/>
              <a:t>수도권 연결 노선</a:t>
            </a:r>
            <a:r>
              <a:rPr lang="en-US" altLang="ko-KR" sz="3200" dirty="0"/>
              <a:t>, </a:t>
            </a:r>
            <a:r>
              <a:rPr lang="ko-KR" altLang="en-US" sz="3200" dirty="0">
                <a:highlight>
                  <a:srgbClr val="FFFF00"/>
                </a:highlight>
              </a:rPr>
              <a:t>출퇴근</a:t>
            </a:r>
            <a:r>
              <a:rPr lang="ko-KR" altLang="en-US" sz="3200" dirty="0"/>
              <a:t> 많이 이용</a:t>
            </a:r>
            <a:endParaRPr lang="en-US" altLang="ko-KR" sz="3200" dirty="0"/>
          </a:p>
          <a:p>
            <a:pPr>
              <a:lnSpc>
                <a:spcPct val="150000"/>
              </a:lnSpc>
            </a:pPr>
            <a:r>
              <a:rPr lang="en-US" altLang="ko-KR" sz="3200" dirty="0"/>
              <a:t>2</a:t>
            </a:r>
            <a:r>
              <a:rPr lang="ko-KR" altLang="en-US" sz="3200" dirty="0"/>
              <a:t>호선 </a:t>
            </a:r>
            <a:r>
              <a:rPr lang="en-US" altLang="ko-KR" sz="3200" dirty="0"/>
              <a:t>: </a:t>
            </a:r>
            <a:r>
              <a:rPr lang="ko-KR" altLang="en-US" sz="3200" dirty="0"/>
              <a:t>순환노선 </a:t>
            </a:r>
            <a:r>
              <a:rPr lang="en-US" altLang="ko-KR" sz="3200" dirty="0"/>
              <a:t>+ </a:t>
            </a:r>
            <a:r>
              <a:rPr lang="ko-KR" altLang="en-US" sz="3200" dirty="0" err="1">
                <a:highlight>
                  <a:srgbClr val="FFFF00"/>
                </a:highlight>
              </a:rPr>
              <a:t>대학교밀집</a:t>
            </a:r>
            <a:r>
              <a:rPr lang="ko-KR" altLang="en-US" sz="3200" dirty="0">
                <a:highlight>
                  <a:srgbClr val="FFFF00"/>
                </a:highlight>
              </a:rPr>
              <a:t> </a:t>
            </a:r>
            <a:r>
              <a:rPr lang="en-US" altLang="ko-KR" sz="3200" dirty="0">
                <a:highlight>
                  <a:srgbClr val="FFFF00"/>
                </a:highlight>
              </a:rPr>
              <a:t>+ </a:t>
            </a:r>
            <a:r>
              <a:rPr lang="ko-KR" altLang="en-US" sz="3200" dirty="0">
                <a:highlight>
                  <a:srgbClr val="FFFF00"/>
                </a:highlight>
              </a:rPr>
              <a:t>서울 주요 업무지구</a:t>
            </a:r>
            <a:endParaRPr lang="en-US" altLang="ko-KR" sz="3200" dirty="0">
              <a:highlight>
                <a:srgbClr val="FFFF00"/>
              </a:highlight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/>
              <a:t>3</a:t>
            </a:r>
            <a:r>
              <a:rPr lang="ko-KR" altLang="en-US" sz="3200" dirty="0"/>
              <a:t>호선 </a:t>
            </a:r>
            <a:r>
              <a:rPr lang="en-US" altLang="ko-KR" sz="3200" dirty="0"/>
              <a:t>: </a:t>
            </a:r>
            <a:r>
              <a:rPr lang="ko-KR" altLang="en-US" sz="3200" dirty="0"/>
              <a:t>강남</a:t>
            </a:r>
            <a:r>
              <a:rPr lang="en-US" altLang="ko-KR" sz="3200" dirty="0"/>
              <a:t>, </a:t>
            </a:r>
            <a:r>
              <a:rPr lang="ko-KR" altLang="en-US" sz="3200" dirty="0"/>
              <a:t>경복궁</a:t>
            </a:r>
            <a:r>
              <a:rPr lang="en-US" altLang="ko-KR" sz="3200" dirty="0"/>
              <a:t>, </a:t>
            </a:r>
            <a:r>
              <a:rPr lang="ko-KR" altLang="en-US" sz="3200" dirty="0"/>
              <a:t>일산 연결 핵심 노선 </a:t>
            </a:r>
            <a:r>
              <a:rPr lang="en-US" altLang="ko-KR" sz="3200" dirty="0"/>
              <a:t>-&gt; </a:t>
            </a:r>
            <a:r>
              <a:rPr lang="ko-KR" altLang="en-US" sz="3200" dirty="0"/>
              <a:t>업무 </a:t>
            </a:r>
            <a:r>
              <a:rPr lang="en-US" altLang="ko-KR" sz="3200" dirty="0"/>
              <a:t>+ </a:t>
            </a:r>
            <a:r>
              <a:rPr lang="ko-KR" altLang="en-US" sz="3200" dirty="0">
                <a:highlight>
                  <a:srgbClr val="FFFF00"/>
                </a:highlight>
              </a:rPr>
              <a:t>관광 목적</a:t>
            </a:r>
            <a:endParaRPr lang="en-US" altLang="ko-KR" sz="3200" dirty="0">
              <a:highlight>
                <a:srgbClr val="FFFF00"/>
              </a:highlight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/>
              <a:t>4</a:t>
            </a:r>
            <a:r>
              <a:rPr lang="ko-KR" altLang="en-US" sz="3200" dirty="0"/>
              <a:t>호선 </a:t>
            </a:r>
            <a:r>
              <a:rPr lang="en-US" altLang="ko-KR" sz="3200" dirty="0"/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sz="3200" dirty="0"/>
              <a:t>5</a:t>
            </a:r>
            <a:r>
              <a:rPr lang="ko-KR" altLang="en-US" sz="3200" dirty="0"/>
              <a:t>호선 </a:t>
            </a:r>
            <a:r>
              <a:rPr lang="en-US" altLang="ko-KR" sz="3200" dirty="0"/>
              <a:t>: </a:t>
            </a:r>
            <a:r>
              <a:rPr lang="ko-KR" altLang="en-US" sz="3200" dirty="0"/>
              <a:t>김포공항</a:t>
            </a:r>
            <a:r>
              <a:rPr lang="en-US" altLang="ko-KR" sz="3200" dirty="0"/>
              <a:t>~</a:t>
            </a:r>
            <a:r>
              <a:rPr lang="ko-KR" altLang="en-US" sz="3200" dirty="0"/>
              <a:t>강동 구간</a:t>
            </a:r>
            <a:r>
              <a:rPr lang="en-US" altLang="ko-KR" sz="3200" dirty="0"/>
              <a:t>, </a:t>
            </a:r>
            <a:r>
              <a:rPr lang="ko-KR" altLang="en-US" sz="3200" dirty="0">
                <a:highlight>
                  <a:srgbClr val="FFFF00"/>
                </a:highlight>
              </a:rPr>
              <a:t>공항</a:t>
            </a:r>
            <a:r>
              <a:rPr lang="en-US" altLang="ko-KR" sz="3200" dirty="0"/>
              <a:t>/</a:t>
            </a:r>
            <a:r>
              <a:rPr lang="ko-KR" altLang="en-US" sz="3200" dirty="0"/>
              <a:t>출근용으로 이용</a:t>
            </a:r>
            <a:endParaRPr lang="en-US" altLang="ko-KR" sz="3200" dirty="0"/>
          </a:p>
          <a:p>
            <a:pPr>
              <a:lnSpc>
                <a:spcPct val="150000"/>
              </a:lnSpc>
            </a:pPr>
            <a:r>
              <a:rPr lang="en-US" altLang="ko-KR" sz="3200" dirty="0"/>
              <a:t>6</a:t>
            </a:r>
            <a:r>
              <a:rPr lang="ko-KR" altLang="en-US" sz="3200" dirty="0"/>
              <a:t>호선 </a:t>
            </a:r>
            <a:r>
              <a:rPr lang="en-US" altLang="ko-KR" sz="3200" dirty="0"/>
              <a:t>: </a:t>
            </a:r>
            <a:r>
              <a:rPr lang="ko-KR" altLang="en-US" sz="3200" dirty="0" err="1"/>
              <a:t>홍댕</a:t>
            </a:r>
            <a:r>
              <a:rPr lang="en-US" altLang="ko-KR" sz="3200" dirty="0"/>
              <a:t>, </a:t>
            </a:r>
            <a:r>
              <a:rPr lang="ko-KR" altLang="en-US" sz="3200" dirty="0"/>
              <a:t>망원 등 </a:t>
            </a:r>
            <a:r>
              <a:rPr lang="ko-KR" altLang="en-US" sz="3200" dirty="0">
                <a:highlight>
                  <a:srgbClr val="FFFF00"/>
                </a:highlight>
              </a:rPr>
              <a:t>문화</a:t>
            </a:r>
            <a:r>
              <a:rPr lang="en-US" altLang="ko-KR" sz="3200" dirty="0">
                <a:highlight>
                  <a:srgbClr val="FFFF00"/>
                </a:highlight>
              </a:rPr>
              <a:t>/</a:t>
            </a:r>
            <a:r>
              <a:rPr lang="ko-KR" altLang="en-US" sz="3200" dirty="0">
                <a:highlight>
                  <a:srgbClr val="FFFF00"/>
                </a:highlight>
              </a:rPr>
              <a:t>생활 </a:t>
            </a:r>
            <a:r>
              <a:rPr lang="ko-KR" altLang="en-US" sz="3200" dirty="0"/>
              <a:t>동선</a:t>
            </a:r>
            <a:endParaRPr lang="en-US" altLang="ko-KR" sz="3200" dirty="0"/>
          </a:p>
          <a:p>
            <a:pPr>
              <a:lnSpc>
                <a:spcPct val="150000"/>
              </a:lnSpc>
            </a:pPr>
            <a:r>
              <a:rPr lang="en-US" altLang="ko-KR" sz="3200" dirty="0"/>
              <a:t>7</a:t>
            </a:r>
            <a:r>
              <a:rPr lang="ko-KR" altLang="en-US" sz="3200" dirty="0"/>
              <a:t>호선 </a:t>
            </a:r>
            <a:r>
              <a:rPr lang="en-US" altLang="ko-KR" sz="3200" dirty="0"/>
              <a:t>: </a:t>
            </a:r>
            <a:r>
              <a:rPr lang="ko-KR" altLang="en-US" sz="3200" dirty="0"/>
              <a:t>동서 연결 </a:t>
            </a:r>
            <a:r>
              <a:rPr lang="en-US" altLang="ko-KR" sz="3200" dirty="0"/>
              <a:t>+ </a:t>
            </a:r>
            <a:r>
              <a:rPr lang="ko-KR" altLang="en-US" sz="3200" dirty="0"/>
              <a:t>부천 </a:t>
            </a:r>
            <a:r>
              <a:rPr lang="en-US" altLang="ko-KR" sz="3200" dirty="0"/>
              <a:t>~ </a:t>
            </a:r>
            <a:r>
              <a:rPr lang="ko-KR" altLang="en-US" sz="3200" dirty="0"/>
              <a:t>강남 목적지로 많이 이용</a:t>
            </a:r>
            <a:endParaRPr lang="en-US" altLang="ko-KR" sz="3200" dirty="0"/>
          </a:p>
          <a:p>
            <a:pPr>
              <a:lnSpc>
                <a:spcPct val="150000"/>
              </a:lnSpc>
            </a:pPr>
            <a:r>
              <a:rPr lang="en-US" altLang="ko-KR" sz="3200" dirty="0"/>
              <a:t>8</a:t>
            </a:r>
            <a:r>
              <a:rPr lang="ko-KR" altLang="en-US" sz="3200" dirty="0"/>
              <a:t>호선 </a:t>
            </a:r>
            <a:r>
              <a:rPr lang="en-US" altLang="ko-KR" sz="3200" dirty="0"/>
              <a:t>: </a:t>
            </a:r>
            <a:r>
              <a:rPr lang="ko-KR" altLang="en-US" sz="3200" dirty="0"/>
              <a:t>송파 암사 천호 등 </a:t>
            </a:r>
            <a:r>
              <a:rPr lang="ko-KR" altLang="en-US" sz="3200" dirty="0">
                <a:highlight>
                  <a:srgbClr val="FFFF00"/>
                </a:highlight>
              </a:rPr>
              <a:t>주거지</a:t>
            </a:r>
            <a:r>
              <a:rPr lang="ko-KR" altLang="en-US" sz="3200" dirty="0"/>
              <a:t> 연결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7519076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7" name="Google Shape;947;p58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948" name="Google Shape;948;p5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8288000" cy="10287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9" name="Google Shape;949;p58"/>
            <p:cNvSpPr/>
            <p:nvPr/>
          </p:nvSpPr>
          <p:spPr>
            <a:xfrm>
              <a:off x="711650" y="1096650"/>
              <a:ext cx="16864800" cy="87966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50" name="Google Shape;950;p5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43000" y="513225"/>
              <a:ext cx="16002000" cy="1181100"/>
            </a:xfrm>
            <a:prstGeom prst="rect">
              <a:avLst/>
            </a:prstGeom>
            <a:noFill/>
            <a:ln>
              <a:noFill/>
            </a:ln>
            <a:effectLst>
              <a:outerShdw dist="126586" dir="5400000">
                <a:srgbClr val="E6E6E6"/>
              </a:outerShdw>
            </a:effectLst>
          </p:spPr>
        </p:pic>
      </p:grpSp>
      <p:pic>
        <p:nvPicPr>
          <p:cNvPr id="951" name="Google Shape;95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04113" y="3222625"/>
            <a:ext cx="6802688" cy="578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1638" y="3224100"/>
            <a:ext cx="6802688" cy="578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7650" y="279400"/>
            <a:ext cx="2489200" cy="20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58"/>
          <p:cNvSpPr txBox="1"/>
          <p:nvPr/>
        </p:nvSpPr>
        <p:spPr>
          <a:xfrm>
            <a:off x="0" y="3467100"/>
            <a:ext cx="10757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개선점</a:t>
            </a:r>
            <a:endParaRPr sz="3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58"/>
          <p:cNvSpPr txBox="1"/>
          <p:nvPr/>
        </p:nvSpPr>
        <p:spPr>
          <a:xfrm>
            <a:off x="7626613" y="3467100"/>
            <a:ext cx="10757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느낀 점&amp;경험 성과</a:t>
            </a:r>
            <a:endParaRPr sz="3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58"/>
          <p:cNvSpPr/>
          <p:nvPr/>
        </p:nvSpPr>
        <p:spPr>
          <a:xfrm>
            <a:off x="711650" y="1096650"/>
            <a:ext cx="16864800" cy="8796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8" name="Google Shape;958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3000" y="513225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st="126586" dir="5400000">
              <a:srgbClr val="E6E6E6"/>
            </a:outerShdw>
          </a:effectLst>
        </p:spPr>
      </p:pic>
      <p:pic>
        <p:nvPicPr>
          <p:cNvPr id="959" name="Google Shape;959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220437"/>
            <a:ext cx="18288001" cy="4503076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58"/>
          <p:cNvSpPr txBox="1"/>
          <p:nvPr/>
        </p:nvSpPr>
        <p:spPr>
          <a:xfrm>
            <a:off x="2684325" y="2233050"/>
            <a:ext cx="14212200" cy="10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2021 실제값 vs 2022 실제값 vs 2023실제값/2023예측값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-&gt; 2021, 2022는 유사 패턴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-&gt; </a:t>
            </a:r>
            <a:r>
              <a:rPr lang="ko-KR" sz="3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2023은 다른 패턴이 관찰되지만 예측 모델이 정확히 예측</a:t>
            </a:r>
            <a:endParaRPr sz="32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58"/>
          <p:cNvSpPr txBox="1"/>
          <p:nvPr/>
        </p:nvSpPr>
        <p:spPr>
          <a:xfrm>
            <a:off x="2643425" y="635425"/>
            <a:ext cx="9357000" cy="9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❏"/>
            </a:pPr>
            <a:r>
              <a:rPr lang="ko-KR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8호선 7/25 00시 ~ 12/31 23시</a:t>
            </a: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6" name="Google Shape;966;p59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967" name="Google Shape;967;p5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8288000" cy="10287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8" name="Google Shape;968;p59"/>
            <p:cNvSpPr/>
            <p:nvPr/>
          </p:nvSpPr>
          <p:spPr>
            <a:xfrm>
              <a:off x="711650" y="1096650"/>
              <a:ext cx="16864800" cy="87966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69" name="Google Shape;969;p5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43000" y="513225"/>
              <a:ext cx="16002000" cy="1181100"/>
            </a:xfrm>
            <a:prstGeom prst="rect">
              <a:avLst/>
            </a:prstGeom>
            <a:noFill/>
            <a:ln>
              <a:noFill/>
            </a:ln>
            <a:effectLst>
              <a:outerShdw dist="126586" dir="5400000">
                <a:srgbClr val="E6E6E6"/>
              </a:outerShdw>
            </a:effectLst>
          </p:spPr>
        </p:pic>
      </p:grpSp>
      <p:pic>
        <p:nvPicPr>
          <p:cNvPr id="970" name="Google Shape;970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04113" y="3222625"/>
            <a:ext cx="6802688" cy="578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1638" y="3224100"/>
            <a:ext cx="6802688" cy="578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5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7650" y="279400"/>
            <a:ext cx="2489200" cy="20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59"/>
          <p:cNvSpPr txBox="1"/>
          <p:nvPr/>
        </p:nvSpPr>
        <p:spPr>
          <a:xfrm>
            <a:off x="0" y="3467100"/>
            <a:ext cx="10757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개선점</a:t>
            </a:r>
            <a:endParaRPr sz="3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Google Shape;974;p59"/>
          <p:cNvSpPr txBox="1"/>
          <p:nvPr/>
        </p:nvSpPr>
        <p:spPr>
          <a:xfrm>
            <a:off x="7626613" y="3467100"/>
            <a:ext cx="10757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느낀 점&amp;경험 성과</a:t>
            </a:r>
            <a:endParaRPr sz="3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5" name="Google Shape;975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p59"/>
          <p:cNvSpPr/>
          <p:nvPr/>
        </p:nvSpPr>
        <p:spPr>
          <a:xfrm>
            <a:off x="711650" y="1096650"/>
            <a:ext cx="16864800" cy="8796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7" name="Google Shape;977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3000" y="513225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st="126586" dir="5400000">
              <a:srgbClr val="E6E6E6"/>
            </a:outerShdw>
          </a:effectLst>
        </p:spPr>
      </p:pic>
      <p:pic>
        <p:nvPicPr>
          <p:cNvPr id="978" name="Google Shape;978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2891950"/>
            <a:ext cx="18288100" cy="4503100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59"/>
          <p:cNvSpPr txBox="1"/>
          <p:nvPr/>
        </p:nvSpPr>
        <p:spPr>
          <a:xfrm>
            <a:off x="2568100" y="577425"/>
            <a:ext cx="14212200" cy="10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2021 </a:t>
            </a:r>
            <a:r>
              <a:rPr lang="ko-KR" sz="32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실제값</a:t>
            </a:r>
            <a:r>
              <a:rPr lang="ko-KR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32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vs</a:t>
            </a:r>
            <a:r>
              <a:rPr lang="ko-KR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2022 </a:t>
            </a:r>
            <a:r>
              <a:rPr lang="ko-KR" sz="32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실제값</a:t>
            </a:r>
            <a:r>
              <a:rPr lang="ko-KR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-&gt; 유사 패턴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59"/>
          <p:cNvSpPr txBox="1"/>
          <p:nvPr/>
        </p:nvSpPr>
        <p:spPr>
          <a:xfrm>
            <a:off x="1143000" y="1835488"/>
            <a:ext cx="9357000" cy="9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❏"/>
            </a:pPr>
            <a:r>
              <a:rPr lang="ko-KR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8호선 7/25 00시 ~ 12/31 23시</a:t>
            </a: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17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166" name="Google Shape;166;p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8288000" cy="10287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" name="Google Shape;167;p17"/>
            <p:cNvSpPr/>
            <p:nvPr/>
          </p:nvSpPr>
          <p:spPr>
            <a:xfrm>
              <a:off x="711650" y="1096650"/>
              <a:ext cx="16864800" cy="87966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8" name="Google Shape;168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43000" y="513225"/>
              <a:ext cx="16002000" cy="1181100"/>
            </a:xfrm>
            <a:prstGeom prst="rect">
              <a:avLst/>
            </a:prstGeom>
            <a:noFill/>
            <a:ln>
              <a:noFill/>
            </a:ln>
            <a:effectLst>
              <a:outerShdw dist="126586" dir="5400000">
                <a:srgbClr val="E6E6E6"/>
              </a:outerShdw>
            </a:effectLst>
          </p:spPr>
        </p:pic>
      </p:grpSp>
      <p:pic>
        <p:nvPicPr>
          <p:cNvPr id="169" name="Google Shape;169;p17"/>
          <p:cNvPicPr preferRelativeResize="0"/>
          <p:nvPr/>
        </p:nvPicPr>
        <p:blipFill rotWithShape="1">
          <a:blip r:embed="rId5">
            <a:alphaModFix/>
          </a:blip>
          <a:srcRect l="9099" t="2000000" r="-9100" b="-2000000"/>
          <a:stretch/>
        </p:blipFill>
        <p:spPr>
          <a:xfrm>
            <a:off x="10464800" y="5892963"/>
            <a:ext cx="58547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7"/>
          <p:cNvSpPr txBox="1"/>
          <p:nvPr/>
        </p:nvSpPr>
        <p:spPr>
          <a:xfrm>
            <a:off x="10224675" y="3399450"/>
            <a:ext cx="6669600" cy="43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2021년 대한교통학회 게재된 논문  결과, 폭우, 폭설 시 지하철 이용률이 증가</a:t>
            </a:r>
            <a:endParaRPr sz="2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275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Char char="➔"/>
            </a:pPr>
            <a:r>
              <a:rPr lang="ko-KR" sz="2900" b="1" dirty="0">
                <a:solidFill>
                  <a:schemeClr val="dk1"/>
                </a:solidFill>
                <a:highlight>
                  <a:srgbClr val="FFF2CC"/>
                </a:highlight>
                <a:latin typeface="Calibri"/>
                <a:ea typeface="Calibri"/>
                <a:cs typeface="Calibri"/>
                <a:sym typeface="Calibri"/>
              </a:rPr>
              <a:t>기상에 따라 지하철 혼잡도 증가</a:t>
            </a:r>
            <a:endParaRPr sz="2900" dirty="0">
              <a:solidFill>
                <a:schemeClr val="dk1"/>
              </a:solidFill>
              <a:highlight>
                <a:srgbClr val="FFF2CC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5450" y="218150"/>
            <a:ext cx="2540000" cy="20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7"/>
          <p:cNvSpPr/>
          <p:nvPr/>
        </p:nvSpPr>
        <p:spPr>
          <a:xfrm>
            <a:off x="1366075" y="3225900"/>
            <a:ext cx="8428500" cy="55371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7"/>
          <p:cNvSpPr txBox="1"/>
          <p:nvPr/>
        </p:nvSpPr>
        <p:spPr>
          <a:xfrm>
            <a:off x="2898325" y="659925"/>
            <a:ext cx="7722000" cy="10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기획 배경</a:t>
            </a:r>
            <a:endParaRPr sz="4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14575" y="3551850"/>
            <a:ext cx="8131475" cy="4885188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7"/>
          <p:cNvSpPr txBox="1"/>
          <p:nvPr/>
        </p:nvSpPr>
        <p:spPr>
          <a:xfrm>
            <a:off x="1438700" y="2068063"/>
            <a:ext cx="15567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❏"/>
            </a:pPr>
            <a:r>
              <a:rPr lang="ko-KR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기상에 따른 지하철 혼잡도의 증감</a:t>
            </a:r>
            <a:endParaRPr sz="2900" b="1" dirty="0">
              <a:solidFill>
                <a:schemeClr val="dk1"/>
              </a:solidFill>
            </a:endParaRPr>
          </a:p>
        </p:txBody>
      </p:sp>
      <p:sp>
        <p:nvSpPr>
          <p:cNvPr id="176" name="Google Shape;176;p17"/>
          <p:cNvSpPr txBox="1"/>
          <p:nvPr/>
        </p:nvSpPr>
        <p:spPr>
          <a:xfrm>
            <a:off x="1366075" y="8869075"/>
            <a:ext cx="8707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출처 : 이승연, 이영인. (2021-11-10). 날씨가 대중교통 이용자의 지하철 또는 버스 선택에 미치는 영향 :스마트카드 데이터를 사용하여. 대한교통학회 학술대회지</a:t>
            </a:r>
            <a:endParaRPr sz="19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5" name="Google Shape;985;p60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986" name="Google Shape;986;p6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8288000" cy="10287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7" name="Google Shape;987;p60"/>
            <p:cNvSpPr/>
            <p:nvPr/>
          </p:nvSpPr>
          <p:spPr>
            <a:xfrm>
              <a:off x="711650" y="1096650"/>
              <a:ext cx="16864800" cy="87966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88" name="Google Shape;988;p6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43000" y="513225"/>
              <a:ext cx="16002000" cy="1181100"/>
            </a:xfrm>
            <a:prstGeom prst="rect">
              <a:avLst/>
            </a:prstGeom>
            <a:noFill/>
            <a:ln>
              <a:noFill/>
            </a:ln>
            <a:effectLst>
              <a:outerShdw dist="126586" dir="5400000">
                <a:srgbClr val="E6E6E6"/>
              </a:outerShdw>
            </a:effectLst>
          </p:spPr>
        </p:pic>
      </p:grpSp>
      <p:pic>
        <p:nvPicPr>
          <p:cNvPr id="989" name="Google Shape;989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04113" y="3222625"/>
            <a:ext cx="6802688" cy="578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1638" y="3224100"/>
            <a:ext cx="6802688" cy="578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6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7650" y="279400"/>
            <a:ext cx="2489200" cy="20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60"/>
          <p:cNvSpPr txBox="1"/>
          <p:nvPr/>
        </p:nvSpPr>
        <p:spPr>
          <a:xfrm>
            <a:off x="0" y="3467100"/>
            <a:ext cx="10757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개선점</a:t>
            </a:r>
            <a:endParaRPr sz="3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3" name="Google Shape;993;p60"/>
          <p:cNvSpPr txBox="1"/>
          <p:nvPr/>
        </p:nvSpPr>
        <p:spPr>
          <a:xfrm>
            <a:off x="7626613" y="3467100"/>
            <a:ext cx="10757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느낀 점&amp;경험 성과</a:t>
            </a:r>
            <a:endParaRPr sz="3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4" name="Google Shape;994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60"/>
          <p:cNvSpPr/>
          <p:nvPr/>
        </p:nvSpPr>
        <p:spPr>
          <a:xfrm>
            <a:off x="711650" y="1096650"/>
            <a:ext cx="16864800" cy="8796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6" name="Google Shape;996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3000" y="513225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st="126586" dir="5400000">
              <a:srgbClr val="E6E6E6"/>
            </a:outerShdw>
          </a:effectLst>
        </p:spPr>
      </p:pic>
      <p:pic>
        <p:nvPicPr>
          <p:cNvPr id="997" name="Google Shape;997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3243412"/>
            <a:ext cx="18288001" cy="4503076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60"/>
          <p:cNvSpPr txBox="1"/>
          <p:nvPr/>
        </p:nvSpPr>
        <p:spPr>
          <a:xfrm>
            <a:off x="2611675" y="641625"/>
            <a:ext cx="14212200" cy="10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2021 </a:t>
            </a:r>
            <a:r>
              <a:rPr lang="ko-KR" sz="32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실제값</a:t>
            </a:r>
            <a:r>
              <a:rPr lang="ko-KR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32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vs</a:t>
            </a:r>
            <a:r>
              <a:rPr lang="ko-KR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2022 </a:t>
            </a:r>
            <a:r>
              <a:rPr lang="ko-KR" sz="32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실제값</a:t>
            </a:r>
            <a:r>
              <a:rPr lang="ko-KR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-&gt; 유사 패턴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9" name="Google Shape;999;p60"/>
          <p:cNvSpPr txBox="1"/>
          <p:nvPr/>
        </p:nvSpPr>
        <p:spPr>
          <a:xfrm>
            <a:off x="1143000" y="2000825"/>
            <a:ext cx="9357000" cy="9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❏"/>
            </a:pPr>
            <a:r>
              <a:rPr lang="ko-KR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8호선 7/25 00시 ~ 12/31 23시</a:t>
            </a: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Google Shape;1004;p61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grpSp>
          <p:nvGrpSpPr>
            <p:cNvPr id="1005" name="Google Shape;1005;p61"/>
            <p:cNvGrpSpPr/>
            <p:nvPr/>
          </p:nvGrpSpPr>
          <p:grpSpPr>
            <a:xfrm>
              <a:off x="0" y="0"/>
              <a:ext cx="18288000" cy="10287000"/>
              <a:chOff x="0" y="0"/>
              <a:chExt cx="18288000" cy="10287000"/>
            </a:xfrm>
          </p:grpSpPr>
          <p:pic>
            <p:nvPicPr>
              <p:cNvPr id="1006" name="Google Shape;1006;p61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18288000" cy="10287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07" name="Google Shape;1007;p61"/>
              <p:cNvSpPr/>
              <p:nvPr/>
            </p:nvSpPr>
            <p:spPr>
              <a:xfrm>
                <a:off x="711650" y="1096650"/>
                <a:ext cx="16864800" cy="8796600"/>
              </a:xfrm>
              <a:prstGeom prst="rect">
                <a:avLst/>
              </a:prstGeom>
              <a:solidFill>
                <a:schemeClr val="lt1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highlight>
                    <a:schemeClr val="lt1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008" name="Google Shape;1008;p6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43000" y="513225"/>
                <a:ext cx="16002000" cy="11811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26586" dir="5400000">
                  <a:srgbClr val="E6E6E6"/>
                </a:outerShdw>
              </a:effectLst>
            </p:spPr>
          </p:pic>
        </p:grpSp>
        <p:pic>
          <p:nvPicPr>
            <p:cNvPr id="1009" name="Google Shape;1009;p6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73300" y="274925"/>
              <a:ext cx="2501900" cy="2082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10" name="Google Shape;1010;p61"/>
          <p:cNvSpPr txBox="1"/>
          <p:nvPr/>
        </p:nvSpPr>
        <p:spPr>
          <a:xfrm>
            <a:off x="2592150" y="710950"/>
            <a:ext cx="14486700" cy="10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비즈니스 활용</a:t>
            </a:r>
            <a:endParaRPr sz="4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1" name="Google Shape;1011;p61"/>
          <p:cNvSpPr txBox="1"/>
          <p:nvPr/>
        </p:nvSpPr>
        <p:spPr>
          <a:xfrm>
            <a:off x="1106850" y="1931725"/>
            <a:ext cx="15900300" cy="78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endParaRPr sz="2700" b="1">
              <a:solidFill>
                <a:schemeClr val="dk1"/>
              </a:solidFill>
            </a:endParaRPr>
          </a:p>
        </p:txBody>
      </p:sp>
      <p:pic>
        <p:nvPicPr>
          <p:cNvPr id="1012" name="Google Shape;1012;p6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43000" y="3695700"/>
            <a:ext cx="3289300" cy="5168900"/>
          </a:xfrm>
          <a:prstGeom prst="rect">
            <a:avLst/>
          </a:prstGeom>
          <a:noFill/>
          <a:ln>
            <a:noFill/>
          </a:ln>
          <a:effectLst>
            <a:outerShdw dist="126269" dir="5400000">
              <a:srgbClr val="E6E6E6"/>
            </a:outerShdw>
          </a:effectLst>
        </p:spPr>
      </p:pic>
      <p:pic>
        <p:nvPicPr>
          <p:cNvPr id="1013" name="Google Shape;1013;p6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92300" y="4673600"/>
            <a:ext cx="17780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6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86000" y="5054600"/>
            <a:ext cx="1003300" cy="10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6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648200" y="6019800"/>
            <a:ext cx="5080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6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890000" y="6019800"/>
            <a:ext cx="5080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6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119100" y="6019800"/>
            <a:ext cx="5080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6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384800" y="3695700"/>
            <a:ext cx="3289300" cy="5168900"/>
          </a:xfrm>
          <a:prstGeom prst="rect">
            <a:avLst/>
          </a:prstGeom>
          <a:noFill/>
          <a:ln>
            <a:noFill/>
          </a:ln>
          <a:effectLst>
            <a:outerShdw dist="126269" dir="5400000">
              <a:srgbClr val="E6E6E6"/>
            </a:outerShdw>
          </a:effectLst>
        </p:spPr>
      </p:pic>
      <p:pic>
        <p:nvPicPr>
          <p:cNvPr id="1019" name="Google Shape;1019;p6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134100" y="4673600"/>
            <a:ext cx="17780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6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855700" y="3695700"/>
            <a:ext cx="3289300" cy="5168900"/>
          </a:xfrm>
          <a:prstGeom prst="rect">
            <a:avLst/>
          </a:prstGeom>
          <a:noFill/>
          <a:ln>
            <a:noFill/>
          </a:ln>
          <a:effectLst>
            <a:outerShdw dist="126269" dir="5400000">
              <a:srgbClr val="E6E6E6"/>
            </a:outerShdw>
          </a:effectLst>
        </p:spPr>
      </p:pic>
      <p:pic>
        <p:nvPicPr>
          <p:cNvPr id="1021" name="Google Shape;1021;p6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4617700" y="4673600"/>
            <a:ext cx="17780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6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13900" y="3695700"/>
            <a:ext cx="3289300" cy="5168900"/>
          </a:xfrm>
          <a:prstGeom prst="rect">
            <a:avLst/>
          </a:prstGeom>
          <a:noFill/>
          <a:ln>
            <a:noFill/>
          </a:ln>
          <a:effectLst>
            <a:outerShdw dist="126269" dir="5400000">
              <a:srgbClr val="E6E6E6"/>
            </a:outerShdw>
          </a:effectLst>
        </p:spPr>
      </p:pic>
      <p:pic>
        <p:nvPicPr>
          <p:cNvPr id="1023" name="Google Shape;1023;p6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375900" y="4673600"/>
            <a:ext cx="17780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6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756900" y="5041900"/>
            <a:ext cx="1003300" cy="10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6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527800" y="5054600"/>
            <a:ext cx="1003300" cy="10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6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5036800" y="5029200"/>
            <a:ext cx="1003300" cy="100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61"/>
          <p:cNvSpPr txBox="1"/>
          <p:nvPr/>
        </p:nvSpPr>
        <p:spPr>
          <a:xfrm>
            <a:off x="10134600" y="6680200"/>
            <a:ext cx="2247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 b="1">
                <a:latin typeface="Calibri"/>
                <a:ea typeface="Calibri"/>
                <a:cs typeface="Calibri"/>
                <a:sym typeface="Calibri"/>
              </a:rPr>
              <a:t>혼잡도 예측</a:t>
            </a:r>
            <a:endParaRPr b="1"/>
          </a:p>
        </p:txBody>
      </p:sp>
      <p:sp>
        <p:nvSpPr>
          <p:cNvPr id="1028" name="Google Shape;1028;p61"/>
          <p:cNvSpPr txBox="1"/>
          <p:nvPr/>
        </p:nvSpPr>
        <p:spPr>
          <a:xfrm>
            <a:off x="10007600" y="7366000"/>
            <a:ext cx="25146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광고 기간 예측 혼잡도 도출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61"/>
          <p:cNvSpPr txBox="1"/>
          <p:nvPr/>
        </p:nvSpPr>
        <p:spPr>
          <a:xfrm>
            <a:off x="10147300" y="3810000"/>
            <a:ext cx="22224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0" i="0" u="none" strike="noStrike" cap="none">
                <a:solidFill>
                  <a:srgbClr val="FFFFFF"/>
                </a:solidFill>
                <a:latin typeface="Anek Bangla SemiBold"/>
                <a:ea typeface="Anek Bangla SemiBold"/>
                <a:cs typeface="Anek Bangla SemiBold"/>
                <a:sym typeface="Anek Bangla SemiBold"/>
              </a:rPr>
              <a:t>STEP 3</a:t>
            </a:r>
            <a:endParaRPr/>
          </a:p>
        </p:txBody>
      </p:sp>
      <p:sp>
        <p:nvSpPr>
          <p:cNvPr id="1030" name="Google Shape;1030;p61"/>
          <p:cNvSpPr txBox="1"/>
          <p:nvPr/>
        </p:nvSpPr>
        <p:spPr>
          <a:xfrm>
            <a:off x="1663700" y="6680200"/>
            <a:ext cx="2247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 b="1">
                <a:latin typeface="Calibri"/>
                <a:ea typeface="Calibri"/>
                <a:cs typeface="Calibri"/>
                <a:sym typeface="Calibri"/>
              </a:rPr>
              <a:t>광고 설치</a:t>
            </a:r>
            <a:endParaRPr b="1"/>
          </a:p>
        </p:txBody>
      </p:sp>
      <p:sp>
        <p:nvSpPr>
          <p:cNvPr id="1031" name="Google Shape;1031;p61"/>
          <p:cNvSpPr txBox="1"/>
          <p:nvPr/>
        </p:nvSpPr>
        <p:spPr>
          <a:xfrm>
            <a:off x="1549400" y="7429500"/>
            <a:ext cx="25146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구일역 QR 코드 광고판 설치</a:t>
            </a:r>
            <a:endParaRPr sz="2000"/>
          </a:p>
        </p:txBody>
      </p:sp>
      <p:sp>
        <p:nvSpPr>
          <p:cNvPr id="1032" name="Google Shape;1032;p61"/>
          <p:cNvSpPr txBox="1"/>
          <p:nvPr/>
        </p:nvSpPr>
        <p:spPr>
          <a:xfrm>
            <a:off x="1676400" y="3810000"/>
            <a:ext cx="22224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0" i="0" u="none" strike="noStrike" cap="none">
                <a:solidFill>
                  <a:srgbClr val="FFFFFF"/>
                </a:solidFill>
                <a:latin typeface="Anek Bangla SemiBold"/>
                <a:ea typeface="Anek Bangla SemiBold"/>
                <a:cs typeface="Anek Bangla SemiBold"/>
                <a:sym typeface="Anek Bangla SemiBold"/>
              </a:rPr>
              <a:t>STEP 1</a:t>
            </a:r>
            <a:endParaRPr/>
          </a:p>
        </p:txBody>
      </p:sp>
      <p:sp>
        <p:nvSpPr>
          <p:cNvPr id="1033" name="Google Shape;1033;p61"/>
          <p:cNvSpPr txBox="1"/>
          <p:nvPr/>
        </p:nvSpPr>
        <p:spPr>
          <a:xfrm>
            <a:off x="5892800" y="6680200"/>
            <a:ext cx="2247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 b="1">
                <a:latin typeface="Calibri"/>
                <a:ea typeface="Calibri"/>
                <a:cs typeface="Calibri"/>
                <a:sym typeface="Calibri"/>
              </a:rPr>
              <a:t>클릭 로그 추적</a:t>
            </a:r>
            <a:endParaRPr b="1"/>
          </a:p>
        </p:txBody>
      </p:sp>
      <p:sp>
        <p:nvSpPr>
          <p:cNvPr id="1034" name="Google Shape;1034;p61"/>
          <p:cNvSpPr txBox="1"/>
          <p:nvPr/>
        </p:nvSpPr>
        <p:spPr>
          <a:xfrm>
            <a:off x="5791200" y="7429500"/>
            <a:ext cx="25146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QR 코드 클릭 수, 시간, 상품 가입 전환율을 추적함</a:t>
            </a:r>
            <a:endParaRPr/>
          </a:p>
        </p:txBody>
      </p:sp>
      <p:sp>
        <p:nvSpPr>
          <p:cNvPr id="1035" name="Google Shape;1035;p61"/>
          <p:cNvSpPr txBox="1"/>
          <p:nvPr/>
        </p:nvSpPr>
        <p:spPr>
          <a:xfrm>
            <a:off x="5905500" y="3810000"/>
            <a:ext cx="22224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0" i="0" u="none" strike="noStrike" cap="none">
                <a:solidFill>
                  <a:srgbClr val="FFFFFF"/>
                </a:solidFill>
                <a:latin typeface="Anek Bangla SemiBold"/>
                <a:ea typeface="Anek Bangla SemiBold"/>
                <a:cs typeface="Anek Bangla SemiBold"/>
                <a:sym typeface="Anek Bangla SemiBold"/>
              </a:rPr>
              <a:t>STEP 2</a:t>
            </a:r>
            <a:endParaRPr/>
          </a:p>
        </p:txBody>
      </p:sp>
      <p:sp>
        <p:nvSpPr>
          <p:cNvPr id="1036" name="Google Shape;1036;p61"/>
          <p:cNvSpPr txBox="1"/>
          <p:nvPr/>
        </p:nvSpPr>
        <p:spPr>
          <a:xfrm>
            <a:off x="14376400" y="6680200"/>
            <a:ext cx="2247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 b="1">
                <a:latin typeface="Calibri"/>
                <a:ea typeface="Calibri"/>
                <a:cs typeface="Calibri"/>
                <a:sym typeface="Calibri"/>
              </a:rPr>
              <a:t>활용</a:t>
            </a:r>
            <a:endParaRPr b="1"/>
          </a:p>
        </p:txBody>
      </p:sp>
      <p:sp>
        <p:nvSpPr>
          <p:cNvPr id="1037" name="Google Shape;1037;p61"/>
          <p:cNvSpPr txBox="1"/>
          <p:nvPr/>
        </p:nvSpPr>
        <p:spPr>
          <a:xfrm>
            <a:off x="14262100" y="7429500"/>
            <a:ext cx="25146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클릭 수가 가장 많은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최적의 혼잡도 구간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8" name="Google Shape;1038;p61"/>
          <p:cNvSpPr txBox="1"/>
          <p:nvPr/>
        </p:nvSpPr>
        <p:spPr>
          <a:xfrm>
            <a:off x="14389100" y="3810000"/>
            <a:ext cx="22224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0" i="0" u="none" strike="noStrike" cap="none">
                <a:solidFill>
                  <a:srgbClr val="FFFFFF"/>
                </a:solidFill>
                <a:latin typeface="Anek Bangla SemiBold"/>
                <a:ea typeface="Anek Bangla SemiBold"/>
                <a:cs typeface="Anek Bangla SemiBold"/>
                <a:sym typeface="Anek Bangla SemiBold"/>
              </a:rPr>
              <a:t>STEP 4</a:t>
            </a:r>
            <a:endParaRPr/>
          </a:p>
        </p:txBody>
      </p:sp>
      <p:sp>
        <p:nvSpPr>
          <p:cNvPr id="1039" name="Google Shape;1039;p61"/>
          <p:cNvSpPr txBox="1"/>
          <p:nvPr/>
        </p:nvSpPr>
        <p:spPr>
          <a:xfrm>
            <a:off x="1106850" y="1986150"/>
            <a:ext cx="11047200" cy="10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[광고 효과와 혼잡도 간의 관계 도출]</a:t>
            </a:r>
            <a:endParaRPr sz="3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4" name="Google Shape;1044;p6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grpSp>
          <p:nvGrpSpPr>
            <p:cNvPr id="1045" name="Google Shape;1045;p62"/>
            <p:cNvGrpSpPr/>
            <p:nvPr/>
          </p:nvGrpSpPr>
          <p:grpSpPr>
            <a:xfrm>
              <a:off x="0" y="0"/>
              <a:ext cx="18288000" cy="10287000"/>
              <a:chOff x="0" y="0"/>
              <a:chExt cx="18288000" cy="10287000"/>
            </a:xfrm>
          </p:grpSpPr>
          <p:pic>
            <p:nvPicPr>
              <p:cNvPr id="1046" name="Google Shape;1046;p62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18288000" cy="10287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47" name="Google Shape;1047;p62"/>
              <p:cNvSpPr/>
              <p:nvPr/>
            </p:nvSpPr>
            <p:spPr>
              <a:xfrm>
                <a:off x="711650" y="1096650"/>
                <a:ext cx="16864800" cy="8796600"/>
              </a:xfrm>
              <a:prstGeom prst="rect">
                <a:avLst/>
              </a:prstGeom>
              <a:solidFill>
                <a:schemeClr val="lt1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highlight>
                    <a:schemeClr val="lt1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048" name="Google Shape;1048;p6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43000" y="513225"/>
                <a:ext cx="16002000" cy="11811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26586" dir="5400000">
                  <a:srgbClr val="E6E6E6"/>
                </a:outerShdw>
              </a:effectLst>
            </p:spPr>
          </p:pic>
        </p:grpSp>
        <p:pic>
          <p:nvPicPr>
            <p:cNvPr id="1049" name="Google Shape;1049;p6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73300" y="274925"/>
              <a:ext cx="2501900" cy="2082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0" name="Google Shape;1050;p62"/>
          <p:cNvSpPr txBox="1"/>
          <p:nvPr/>
        </p:nvSpPr>
        <p:spPr>
          <a:xfrm>
            <a:off x="2610425" y="637850"/>
            <a:ext cx="14486700" cy="10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비즈니스 활용</a:t>
            </a:r>
            <a:endParaRPr sz="4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1" name="Google Shape;1051;p62"/>
          <p:cNvSpPr txBox="1"/>
          <p:nvPr/>
        </p:nvSpPr>
        <p:spPr>
          <a:xfrm>
            <a:off x="1106850" y="1931725"/>
            <a:ext cx="15900300" cy="78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endParaRPr sz="2700" b="1">
              <a:solidFill>
                <a:schemeClr val="dk1"/>
              </a:solidFill>
            </a:endParaRPr>
          </a:p>
        </p:txBody>
      </p:sp>
      <p:sp>
        <p:nvSpPr>
          <p:cNvPr id="1052" name="Google Shape;1052;p62"/>
          <p:cNvSpPr/>
          <p:nvPr/>
        </p:nvSpPr>
        <p:spPr>
          <a:xfrm>
            <a:off x="1392900" y="8099100"/>
            <a:ext cx="15502200" cy="1457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rgbClr val="5B0F00"/>
                </a:solidFill>
              </a:rPr>
              <a:t>고객들이 지하철 광고에 가장 관심을 가지는 최상의 혼잡도를 찾아내자.</a:t>
            </a:r>
            <a:endParaRPr sz="3000">
              <a:solidFill>
                <a:srgbClr val="FF0000"/>
              </a:solidFill>
            </a:endParaRPr>
          </a:p>
        </p:txBody>
      </p:sp>
      <p:sp>
        <p:nvSpPr>
          <p:cNvPr id="1053" name="Google Shape;1053;p62"/>
          <p:cNvSpPr txBox="1"/>
          <p:nvPr/>
        </p:nvSpPr>
        <p:spPr>
          <a:xfrm>
            <a:off x="2033400" y="2056750"/>
            <a:ext cx="14861700" cy="57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야구 시즌 동안 구일역에 QR 코드 광고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➜ 가입 클릭 로그 추적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혼잡도+클릭 로그+ 가입 전환율 분석을 통해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최적의 혼잡도 구간을 탐색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lang="ko-KR" sz="4100" b="1">
                <a:solidFill>
                  <a:schemeClr val="dk1"/>
                </a:solidFill>
                <a:highlight>
                  <a:srgbClr val="FFF2CC"/>
                </a:highlight>
                <a:latin typeface="Calibri"/>
                <a:ea typeface="Calibri"/>
                <a:cs typeface="Calibri"/>
                <a:sym typeface="Calibri"/>
              </a:rPr>
              <a:t>광고 예산 효율화</a:t>
            </a:r>
            <a:endParaRPr sz="4100" b="1">
              <a:solidFill>
                <a:schemeClr val="dk1"/>
              </a:solidFill>
              <a:highlight>
                <a:srgbClr val="FFF2CC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8" name="Google Shape;1058;p63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grpSp>
          <p:nvGrpSpPr>
            <p:cNvPr id="1059" name="Google Shape;1059;p63"/>
            <p:cNvGrpSpPr/>
            <p:nvPr/>
          </p:nvGrpSpPr>
          <p:grpSpPr>
            <a:xfrm>
              <a:off x="0" y="0"/>
              <a:ext cx="18288000" cy="10287000"/>
              <a:chOff x="0" y="0"/>
              <a:chExt cx="18288000" cy="10287000"/>
            </a:xfrm>
          </p:grpSpPr>
          <p:pic>
            <p:nvPicPr>
              <p:cNvPr id="1060" name="Google Shape;1060;p63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18288000" cy="10287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61" name="Google Shape;1061;p63"/>
              <p:cNvSpPr/>
              <p:nvPr/>
            </p:nvSpPr>
            <p:spPr>
              <a:xfrm>
                <a:off x="711650" y="1096650"/>
                <a:ext cx="16864800" cy="8796600"/>
              </a:xfrm>
              <a:prstGeom prst="rect">
                <a:avLst/>
              </a:prstGeom>
              <a:solidFill>
                <a:schemeClr val="lt1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highlight>
                    <a:schemeClr val="lt1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062" name="Google Shape;1062;p6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43000" y="513225"/>
                <a:ext cx="16002000" cy="11811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26586" dir="5400000">
                  <a:srgbClr val="E6E6E6"/>
                </a:outerShdw>
              </a:effectLst>
            </p:spPr>
          </p:pic>
        </p:grpSp>
        <p:pic>
          <p:nvPicPr>
            <p:cNvPr id="1063" name="Google Shape;1063;p6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73300" y="274925"/>
              <a:ext cx="2501900" cy="2082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64" name="Google Shape;1064;p63"/>
          <p:cNvSpPr txBox="1"/>
          <p:nvPr/>
        </p:nvSpPr>
        <p:spPr>
          <a:xfrm>
            <a:off x="2669725" y="659925"/>
            <a:ext cx="12063600" cy="10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비즈니스 활용방안</a:t>
            </a:r>
            <a:endParaRPr sz="4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5" name="Google Shape;1065;p63"/>
          <p:cNvSpPr txBox="1"/>
          <p:nvPr/>
        </p:nvSpPr>
        <p:spPr>
          <a:xfrm>
            <a:off x="1106850" y="2286575"/>
            <a:ext cx="15900300" cy="75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2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endParaRPr sz="2700" b="1">
              <a:solidFill>
                <a:schemeClr val="dk1"/>
              </a:solidFill>
            </a:endParaRPr>
          </a:p>
        </p:txBody>
      </p:sp>
      <p:sp>
        <p:nvSpPr>
          <p:cNvPr id="1066" name="Google Shape;1066;p63"/>
          <p:cNvSpPr/>
          <p:nvPr/>
        </p:nvSpPr>
        <p:spPr>
          <a:xfrm>
            <a:off x="2498850" y="4107775"/>
            <a:ext cx="13050000" cy="14829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1D1D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혼잡도 예측 결과를 바탕으로 전략에 맞는 시간·노선에 광고를 배치</a:t>
            </a:r>
            <a:endParaRPr sz="29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7" name="Google Shape;1067;p63"/>
          <p:cNvSpPr txBox="1"/>
          <p:nvPr/>
        </p:nvSpPr>
        <p:spPr>
          <a:xfrm>
            <a:off x="6080800" y="6286550"/>
            <a:ext cx="7293000" cy="8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➜ </a:t>
            </a:r>
            <a:r>
              <a:rPr lang="ko-KR" sz="3200" b="1">
                <a:solidFill>
                  <a:schemeClr val="dk1"/>
                </a:solidFill>
                <a:highlight>
                  <a:srgbClr val="FFF2CC"/>
                </a:highlight>
                <a:latin typeface="Calibri"/>
                <a:ea typeface="Calibri"/>
                <a:cs typeface="Calibri"/>
                <a:sym typeface="Calibri"/>
              </a:rPr>
              <a:t>iM뱅크의 수도권 가입자 유입</a:t>
            </a:r>
            <a:endParaRPr sz="4100" b="1">
              <a:solidFill>
                <a:schemeClr val="dk1"/>
              </a:solidFill>
              <a:highlight>
                <a:srgbClr val="FFF2CC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8" name="Google Shape;1108;p67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grpSp>
          <p:nvGrpSpPr>
            <p:cNvPr id="1109" name="Google Shape;1109;p67"/>
            <p:cNvGrpSpPr/>
            <p:nvPr/>
          </p:nvGrpSpPr>
          <p:grpSpPr>
            <a:xfrm>
              <a:off x="0" y="0"/>
              <a:ext cx="18288000" cy="10287000"/>
              <a:chOff x="0" y="0"/>
              <a:chExt cx="18288000" cy="10287000"/>
            </a:xfrm>
          </p:grpSpPr>
          <p:pic>
            <p:nvPicPr>
              <p:cNvPr id="1110" name="Google Shape;1110;p67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18288000" cy="10287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11" name="Google Shape;1111;p67"/>
              <p:cNvSpPr/>
              <p:nvPr/>
            </p:nvSpPr>
            <p:spPr>
              <a:xfrm>
                <a:off x="711650" y="1096650"/>
                <a:ext cx="16864800" cy="8796600"/>
              </a:xfrm>
              <a:prstGeom prst="rect">
                <a:avLst/>
              </a:prstGeom>
              <a:solidFill>
                <a:schemeClr val="lt1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highlight>
                    <a:schemeClr val="lt1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112" name="Google Shape;1112;p67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43000" y="513225"/>
                <a:ext cx="16002000" cy="11811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26586" dir="5400000">
                  <a:srgbClr val="E6E6E6"/>
                </a:outerShdw>
              </a:effectLst>
            </p:spPr>
          </p:pic>
        </p:grpSp>
        <p:pic>
          <p:nvPicPr>
            <p:cNvPr id="1113" name="Google Shape;1113;p6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73300" y="274925"/>
              <a:ext cx="2501900" cy="2082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14" name="Google Shape;1114;p67"/>
          <p:cNvSpPr txBox="1"/>
          <p:nvPr/>
        </p:nvSpPr>
        <p:spPr>
          <a:xfrm>
            <a:off x="1106850" y="2286575"/>
            <a:ext cx="15900300" cy="75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2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endParaRPr sz="2700" b="1">
              <a:solidFill>
                <a:schemeClr val="dk1"/>
              </a:solidFill>
            </a:endParaRPr>
          </a:p>
        </p:txBody>
      </p:sp>
      <p:sp>
        <p:nvSpPr>
          <p:cNvPr id="1115" name="Google Shape;1115;p67"/>
          <p:cNvSpPr txBox="1"/>
          <p:nvPr/>
        </p:nvSpPr>
        <p:spPr>
          <a:xfrm>
            <a:off x="2587100" y="659925"/>
            <a:ext cx="14525400" cy="10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비즈니스 활용</a:t>
            </a:r>
            <a:endParaRPr sz="4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6" name="Google Shape;1116;p67"/>
          <p:cNvSpPr/>
          <p:nvPr/>
        </p:nvSpPr>
        <p:spPr>
          <a:xfrm>
            <a:off x="742925" y="3098850"/>
            <a:ext cx="16848900" cy="687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7" name="Google Shape;1117;p67"/>
          <p:cNvSpPr/>
          <p:nvPr/>
        </p:nvSpPr>
        <p:spPr>
          <a:xfrm>
            <a:off x="7061875" y="2915100"/>
            <a:ext cx="3978000" cy="10545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8" name="Google Shape;1118;p67"/>
          <p:cNvSpPr/>
          <p:nvPr/>
        </p:nvSpPr>
        <p:spPr>
          <a:xfrm>
            <a:off x="7181450" y="3040650"/>
            <a:ext cx="3749700" cy="776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00" b="1">
                <a:latin typeface="Calibri"/>
                <a:ea typeface="Calibri"/>
                <a:cs typeface="Calibri"/>
                <a:sym typeface="Calibri"/>
              </a:rPr>
              <a:t>구일역</a:t>
            </a:r>
            <a:endParaRPr sz="37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9" name="Google Shape;1119;p67"/>
          <p:cNvSpPr txBox="1"/>
          <p:nvPr/>
        </p:nvSpPr>
        <p:spPr>
          <a:xfrm>
            <a:off x="1915425" y="7665100"/>
            <a:ext cx="13684800" cy="7767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2">
              <a:lnSpc>
                <a:spcPct val="150000"/>
              </a:lnSpc>
              <a:spcBef>
                <a:spcPts val="1200"/>
              </a:spcBef>
            </a:pPr>
            <a:r>
              <a:rPr lang="ko-KR" sz="3300" b="1" dirty="0">
                <a:solidFill>
                  <a:schemeClr val="dk1"/>
                </a:solidFill>
              </a:rPr>
              <a:t>→ 야구 관련 상품 마케팅 장소로 적절할 것으로 예상 </a:t>
            </a:r>
            <a:endParaRPr sz="33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2">
              <a:lnSpc>
                <a:spcPct val="150000"/>
              </a:lnSpc>
              <a:spcBef>
                <a:spcPts val="1200"/>
              </a:spcBef>
            </a:pPr>
            <a:endParaRPr sz="33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2">
              <a:lnSpc>
                <a:spcPct val="150000"/>
              </a:lnSpc>
            </a:pP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2">
              <a:lnSpc>
                <a:spcPct val="150000"/>
              </a:lnSpc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2">
              <a:lnSpc>
                <a:spcPct val="150000"/>
              </a:lnSpc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2">
              <a:lnSpc>
                <a:spcPct val="150000"/>
              </a:lnSpc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2">
              <a:lnSpc>
                <a:spcPct val="150000"/>
              </a:lnSpc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0" name="Google Shape;1120;p67"/>
          <p:cNvSpPr txBox="1"/>
          <p:nvPr/>
        </p:nvSpPr>
        <p:spPr>
          <a:xfrm>
            <a:off x="1106850" y="1986138"/>
            <a:ext cx="14525400" cy="10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[야구 관련 상품 마케팅] </a:t>
            </a:r>
            <a:endParaRPr sz="3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1" name="Google Shape;1121;p67"/>
          <p:cNvSpPr txBox="1"/>
          <p:nvPr/>
        </p:nvSpPr>
        <p:spPr>
          <a:xfrm>
            <a:off x="2086050" y="4681925"/>
            <a:ext cx="14662800" cy="27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3300">
                <a:solidFill>
                  <a:schemeClr val="dk1"/>
                </a:solidFill>
              </a:rPr>
              <a:t>▶ </a:t>
            </a:r>
            <a:r>
              <a:rPr lang="ko-KR" sz="3300" b="1">
                <a:solidFill>
                  <a:schemeClr val="dk1"/>
                </a:solidFill>
              </a:rPr>
              <a:t>고척 야구장 인접: 야구 시즌(4~10월) 동안 유동 인구 증가</a:t>
            </a:r>
            <a:br>
              <a:rPr lang="ko-KR" sz="3300" b="1">
                <a:solidFill>
                  <a:schemeClr val="dk1"/>
                </a:solidFill>
              </a:rPr>
            </a:br>
            <a:endParaRPr sz="3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sz="3300" b="1">
                <a:solidFill>
                  <a:schemeClr val="dk1"/>
                </a:solidFill>
              </a:rPr>
              <a:t>▶ 야구 관심 고객 유입 多 → 야구 연계 금융 상품 홍보에 적합한 입지</a:t>
            </a: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3" name="Google Shape;1083;p65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1084" name="Google Shape;1084;p6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8288000" cy="10287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5" name="Google Shape;1085;p65"/>
            <p:cNvSpPr/>
            <p:nvPr/>
          </p:nvSpPr>
          <p:spPr>
            <a:xfrm>
              <a:off x="711650" y="1096650"/>
              <a:ext cx="16864800" cy="87966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86" name="Google Shape;1086;p6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43000" y="513225"/>
              <a:ext cx="16002000" cy="1181100"/>
            </a:xfrm>
            <a:prstGeom prst="rect">
              <a:avLst/>
            </a:prstGeom>
            <a:noFill/>
            <a:ln>
              <a:noFill/>
            </a:ln>
            <a:effectLst>
              <a:outerShdw dist="126586" dir="5400000">
                <a:srgbClr val="E6E6E6"/>
              </a:outerShdw>
            </a:effectLst>
          </p:spPr>
        </p:pic>
      </p:grpSp>
      <p:pic>
        <p:nvPicPr>
          <p:cNvPr id="1087" name="Google Shape;1087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04113" y="3222625"/>
            <a:ext cx="6802688" cy="578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1638" y="3224100"/>
            <a:ext cx="6802688" cy="578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6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7650" y="279400"/>
            <a:ext cx="2489200" cy="20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65"/>
          <p:cNvSpPr txBox="1"/>
          <p:nvPr/>
        </p:nvSpPr>
        <p:spPr>
          <a:xfrm>
            <a:off x="0" y="3467100"/>
            <a:ext cx="10757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개선점</a:t>
            </a:r>
            <a:endParaRPr sz="3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1" name="Google Shape;1091;p65"/>
          <p:cNvSpPr txBox="1"/>
          <p:nvPr/>
        </p:nvSpPr>
        <p:spPr>
          <a:xfrm>
            <a:off x="7626613" y="3467100"/>
            <a:ext cx="10757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느낀 점&amp;경험 성과</a:t>
            </a:r>
            <a:endParaRPr sz="3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2" name="Google Shape;1092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65"/>
          <p:cNvSpPr/>
          <p:nvPr/>
        </p:nvSpPr>
        <p:spPr>
          <a:xfrm>
            <a:off x="711650" y="1096650"/>
            <a:ext cx="16864800" cy="8796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4" name="Google Shape;1094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3000" y="513225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st="126586" dir="5400000">
              <a:srgbClr val="E6E6E6"/>
            </a:outerShdw>
          </a:effectLst>
        </p:spPr>
      </p:pic>
      <p:sp>
        <p:nvSpPr>
          <p:cNvPr id="1095" name="Google Shape;1095;p65"/>
          <p:cNvSpPr txBox="1"/>
          <p:nvPr/>
        </p:nvSpPr>
        <p:spPr>
          <a:xfrm>
            <a:off x="2983000" y="659325"/>
            <a:ext cx="9867900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 b="1">
                <a:latin typeface="Calibri"/>
                <a:ea typeface="Calibri"/>
                <a:cs typeface="Calibri"/>
                <a:sym typeface="Calibri"/>
              </a:rPr>
              <a:t>참고 문헌</a:t>
            </a:r>
            <a:endParaRPr b="1"/>
          </a:p>
        </p:txBody>
      </p:sp>
      <p:sp>
        <p:nvSpPr>
          <p:cNvPr id="1096" name="Google Shape;1096;p65"/>
          <p:cNvSpPr txBox="1"/>
          <p:nvPr/>
        </p:nvSpPr>
        <p:spPr>
          <a:xfrm>
            <a:off x="1025550" y="2104375"/>
            <a:ext cx="16119600" cy="49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이승연, 이영인. (2021-11-10). 날씨가 대중교통 이용자의 지하철 또는 버스 선택에 미치는 영향 :스마트카드 데이터를 사용하여. 대한교통학회 학술대회지, 제주.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Jenni Baker(2021.4.19). Programmatic DOOH isn’t just future ready, it’s ready now.The Drum.https://www.thedrum.com/news/2021/04/19/programmatic-dooh-isn-t-just-future-ready-it-s-ready-now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</a:rPr>
              <a:t>김승준. (2016-02-29). 서울시 지하철의 혼잡비용 산정과 정책적 활용방안. 서울연구원 정책리포트 208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</a:rPr>
              <a:t>박형재. (2024-02-06). 한국공제보험신문.방송 시청률처럼…옥외광고 효과측정지표 만든다.http://www.kongje.or.kr/news/articleView.html?idxno=3433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18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182" name="Google Shape;182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8288000" cy="10287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" name="Google Shape;183;p18"/>
            <p:cNvSpPr/>
            <p:nvPr/>
          </p:nvSpPr>
          <p:spPr>
            <a:xfrm>
              <a:off x="711650" y="1096650"/>
              <a:ext cx="16864800" cy="87966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84" name="Google Shape;184;p1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43000" y="513225"/>
              <a:ext cx="16002000" cy="1181100"/>
            </a:xfrm>
            <a:prstGeom prst="rect">
              <a:avLst/>
            </a:prstGeom>
            <a:noFill/>
            <a:ln>
              <a:noFill/>
            </a:ln>
            <a:effectLst>
              <a:outerShdw dist="126586" dir="5400000">
                <a:srgbClr val="E6E6E6"/>
              </a:outerShdw>
            </a:effectLst>
          </p:spPr>
        </p:pic>
      </p:grpSp>
      <p:sp>
        <p:nvSpPr>
          <p:cNvPr id="185" name="Google Shape;185;p18"/>
          <p:cNvSpPr txBox="1"/>
          <p:nvPr/>
        </p:nvSpPr>
        <p:spPr>
          <a:xfrm>
            <a:off x="2898325" y="659925"/>
            <a:ext cx="7722000" cy="10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기획 배경</a:t>
            </a:r>
            <a:endParaRPr sz="4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8"/>
          <p:cNvSpPr txBox="1"/>
          <p:nvPr/>
        </p:nvSpPr>
        <p:spPr>
          <a:xfrm>
            <a:off x="2053050" y="2493300"/>
            <a:ext cx="12553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8"/>
          <p:cNvSpPr txBox="1"/>
          <p:nvPr/>
        </p:nvSpPr>
        <p:spPr>
          <a:xfrm>
            <a:off x="1438700" y="2068075"/>
            <a:ext cx="15567600" cy="6931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00" b="1" dirty="0">
              <a:solidFill>
                <a:srgbClr val="CC4125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00" b="1" dirty="0">
              <a:solidFill>
                <a:srgbClr val="CC4125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00" b="1" dirty="0">
              <a:solidFill>
                <a:srgbClr val="CC4125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00" b="1" dirty="0">
              <a:solidFill>
                <a:srgbClr val="CC4125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dk1"/>
              </a:solidFill>
            </a:endParaRPr>
          </a:p>
          <a:p>
            <a:pPr marL="457200" lvl="0" indent="-41275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➢"/>
            </a:pPr>
            <a:r>
              <a:rPr lang="ko-KR" sz="2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호선·매체</a:t>
            </a:r>
            <a:r>
              <a:rPr lang="ko-KR" sz="2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2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구성·인쇄·출력비</a:t>
            </a:r>
            <a:r>
              <a:rPr lang="ko-KR" sz="2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기준 </a:t>
            </a:r>
            <a:r>
              <a:rPr lang="ko-KR" sz="2900" b="1" dirty="0" err="1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월정액화</a:t>
            </a:r>
            <a:r>
              <a:rPr lang="ko-KR" sz="2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로</a:t>
            </a:r>
            <a:r>
              <a:rPr lang="ko-KR" sz="2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기상에 따른 </a:t>
            </a:r>
            <a:r>
              <a:rPr lang="ko-KR" sz="2900" b="1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지하철 혼잡도 </a:t>
            </a:r>
            <a:r>
              <a:rPr lang="ko-KR" sz="2900" b="1" dirty="0" err="1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반영x</a:t>
            </a:r>
            <a:endParaRPr sz="2900" b="1" dirty="0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2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➢"/>
            </a:pPr>
            <a:r>
              <a:rPr lang="ko-KR" sz="2900" b="1" dirty="0">
                <a:solidFill>
                  <a:schemeClr val="dk1"/>
                </a:solidFill>
                <a:highlight>
                  <a:srgbClr val="FFF2CC"/>
                </a:highlight>
                <a:latin typeface="Calibri"/>
                <a:ea typeface="Calibri"/>
                <a:cs typeface="Calibri"/>
                <a:sym typeface="Calibri"/>
              </a:rPr>
              <a:t>날씨 데이터를 기반</a:t>
            </a:r>
            <a:r>
              <a:rPr lang="ko-KR" sz="2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으로 지하철 혼잡도 </a:t>
            </a:r>
            <a:r>
              <a:rPr lang="ko-KR" sz="2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정량화하여</a:t>
            </a:r>
            <a:r>
              <a:rPr lang="ko-KR" sz="2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2900" b="1" dirty="0">
                <a:solidFill>
                  <a:schemeClr val="dk1"/>
                </a:solidFill>
                <a:highlight>
                  <a:srgbClr val="FFF2CC"/>
                </a:highlight>
                <a:latin typeface="Calibri"/>
                <a:ea typeface="Calibri"/>
                <a:cs typeface="Calibri"/>
                <a:sym typeface="Calibri"/>
              </a:rPr>
              <a:t>광고비 차등화가 필요</a:t>
            </a:r>
            <a:endParaRPr sz="2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412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Char char="○"/>
            </a:pPr>
            <a:r>
              <a:rPr lang="ko-KR" sz="2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높은 혼잡도 예상 &gt; 시야 좁음 &gt; 액자형, 천장 모서리형 광고료 상향 조정</a:t>
            </a:r>
            <a:endParaRPr sz="2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412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Char char="○"/>
            </a:pPr>
            <a:r>
              <a:rPr lang="ko-KR" sz="2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낮은 혼잡도 예상 &gt; 시야 넓음 &gt; </a:t>
            </a:r>
            <a:r>
              <a:rPr lang="ko-KR" sz="2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래핑</a:t>
            </a:r>
            <a:r>
              <a:rPr lang="ko-KR" sz="2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광고 광고료 상향 조정</a:t>
            </a:r>
            <a:endParaRPr sz="2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88" name="Google Shape;188;p18"/>
          <p:cNvGraphicFramePr/>
          <p:nvPr/>
        </p:nvGraphicFramePr>
        <p:xfrm>
          <a:off x="2222450" y="2745188"/>
          <a:ext cx="13613600" cy="2807995"/>
        </p:xfrm>
        <a:graphic>
          <a:graphicData uri="http://schemas.openxmlformats.org/drawingml/2006/table">
            <a:tbl>
              <a:tblPr>
                <a:noFill/>
                <a:tableStyleId>{81BE100F-5CD4-4B20-AF47-B5C21EB36227}</a:tableStyleId>
              </a:tblPr>
              <a:tblGrid>
                <a:gridCol w="340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0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0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40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9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</a:t>
                      </a:r>
                      <a:r>
                        <a:rPr lang="ko-KR" sz="17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지하철 차내광고 </a:t>
                      </a:r>
                      <a:endParaRPr sz="17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7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[출처 : 광고대행사 좋은광고연구소]</a:t>
                      </a:r>
                      <a:endParaRPr sz="17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450">
                <a:tc row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광고료(원)</a:t>
                      </a:r>
                      <a:endParaRPr sz="28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액자형</a:t>
                      </a:r>
                      <a:endParaRPr sz="28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출입문 조명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래핑광고(1량)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6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18,000~30,000</a:t>
                      </a:r>
                      <a:endParaRPr sz="2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20,000~40,000</a:t>
                      </a:r>
                      <a:endParaRPr sz="2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6,000,000~10,080,000</a:t>
                      </a:r>
                      <a:endParaRPr sz="2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6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9" name="Google Shape;189;p18"/>
          <p:cNvSpPr txBox="1"/>
          <p:nvPr/>
        </p:nvSpPr>
        <p:spPr>
          <a:xfrm>
            <a:off x="11983150" y="5320400"/>
            <a:ext cx="6331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5450" y="218150"/>
            <a:ext cx="2540000" cy="20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75;p17">
            <a:extLst>
              <a:ext uri="{FF2B5EF4-FFF2-40B4-BE49-F238E27FC236}">
                <a16:creationId xmlns:a16="http://schemas.microsoft.com/office/drawing/2014/main" id="{E2C8850E-302C-AA3C-2CD1-91854CD77679}"/>
              </a:ext>
            </a:extLst>
          </p:cNvPr>
          <p:cNvSpPr txBox="1"/>
          <p:nvPr/>
        </p:nvSpPr>
        <p:spPr>
          <a:xfrm>
            <a:off x="1438700" y="2068063"/>
            <a:ext cx="155676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❏"/>
            </a:pPr>
            <a:r>
              <a:rPr lang="ko-KR" altLang="en-U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지하철 광고료 책정의 한계점</a:t>
            </a:r>
            <a:endParaRPr sz="29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19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197" name="Google Shape;197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8288000" cy="10287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" name="Google Shape;198;p19"/>
            <p:cNvSpPr/>
            <p:nvPr/>
          </p:nvSpPr>
          <p:spPr>
            <a:xfrm>
              <a:off x="711650" y="1096650"/>
              <a:ext cx="16864800" cy="87966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9" name="Google Shape;199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43000" y="513225"/>
              <a:ext cx="16002000" cy="1181100"/>
            </a:xfrm>
            <a:prstGeom prst="rect">
              <a:avLst/>
            </a:prstGeom>
            <a:noFill/>
            <a:ln>
              <a:noFill/>
            </a:ln>
            <a:effectLst>
              <a:outerShdw dist="126586" dir="5400000">
                <a:srgbClr val="E6E6E6"/>
              </a:outerShdw>
            </a:effectLst>
          </p:spPr>
        </p:pic>
      </p:grpSp>
      <p:sp>
        <p:nvSpPr>
          <p:cNvPr id="200" name="Google Shape;200;p19"/>
          <p:cNvSpPr txBox="1"/>
          <p:nvPr/>
        </p:nvSpPr>
        <p:spPr>
          <a:xfrm>
            <a:off x="2898325" y="659925"/>
            <a:ext cx="7722000" cy="10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기획 배경</a:t>
            </a:r>
            <a:endParaRPr sz="4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9"/>
          <p:cNvSpPr txBox="1"/>
          <p:nvPr/>
        </p:nvSpPr>
        <p:spPr>
          <a:xfrm>
            <a:off x="2053050" y="2493300"/>
            <a:ext cx="12553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9"/>
          <p:cNvSpPr txBox="1"/>
          <p:nvPr/>
        </p:nvSpPr>
        <p:spPr>
          <a:xfrm>
            <a:off x="11983150" y="5320400"/>
            <a:ext cx="6331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8200" y="4163475"/>
            <a:ext cx="9848100" cy="4551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4" name="Google Shape;20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5675" y="4163479"/>
            <a:ext cx="5338200" cy="2118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5" name="Google Shape;20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48950" y="6652050"/>
            <a:ext cx="5265000" cy="2062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6" name="Google Shape;206;p19"/>
          <p:cNvSpPr txBox="1"/>
          <p:nvPr/>
        </p:nvSpPr>
        <p:spPr>
          <a:xfrm>
            <a:off x="9870700" y="3030775"/>
            <a:ext cx="43203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 </a:t>
            </a:r>
            <a:r>
              <a:rPr lang="ko-KR" sz="3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래핑광고</a:t>
            </a:r>
            <a:r>
              <a:rPr lang="ko-KR" sz="3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]</a:t>
            </a:r>
            <a:endParaRPr sz="3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9"/>
          <p:cNvSpPr txBox="1"/>
          <p:nvPr/>
        </p:nvSpPr>
        <p:spPr>
          <a:xfrm>
            <a:off x="1172500" y="3054300"/>
            <a:ext cx="59856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 </a:t>
            </a:r>
            <a:r>
              <a:rPr lang="ko-KR" sz="3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모서리광고&amp;출입문</a:t>
            </a:r>
            <a:r>
              <a:rPr lang="ko-KR" sz="3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조명광고 ]</a:t>
            </a:r>
            <a:endParaRPr sz="3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9"/>
          <p:cNvSpPr txBox="1"/>
          <p:nvPr/>
        </p:nvSpPr>
        <p:spPr>
          <a:xfrm>
            <a:off x="12129175" y="9336875"/>
            <a:ext cx="5366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출처 : 광고대행사 좋은광고연구소</a:t>
            </a:r>
            <a:endParaRPr sz="19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p1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75450" y="218150"/>
            <a:ext cx="2540000" cy="20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9"/>
          <p:cNvSpPr txBox="1"/>
          <p:nvPr/>
        </p:nvSpPr>
        <p:spPr>
          <a:xfrm>
            <a:off x="1438700" y="2068063"/>
            <a:ext cx="15567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❏"/>
            </a:pPr>
            <a:r>
              <a:rPr lang="ko-KR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지하철 혼잡도에 따른 열차 내 광고 위치 선정 전략</a:t>
            </a:r>
            <a:endParaRPr sz="29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20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216" name="Google Shape;216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8288000" cy="10287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" name="Google Shape;217;p20"/>
            <p:cNvSpPr/>
            <p:nvPr/>
          </p:nvSpPr>
          <p:spPr>
            <a:xfrm>
              <a:off x="711650" y="1096650"/>
              <a:ext cx="16864800" cy="87966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18" name="Google Shape;218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43000" y="513225"/>
              <a:ext cx="16002000" cy="1181100"/>
            </a:xfrm>
            <a:prstGeom prst="rect">
              <a:avLst/>
            </a:prstGeom>
            <a:noFill/>
            <a:ln>
              <a:noFill/>
            </a:ln>
            <a:effectLst>
              <a:outerShdw dist="126586" dir="5400000">
                <a:srgbClr val="E6E6E6"/>
              </a:outerShdw>
            </a:effectLst>
          </p:spPr>
        </p:pic>
      </p:grpSp>
      <p:pic>
        <p:nvPicPr>
          <p:cNvPr id="219" name="Google Shape;219;p20"/>
          <p:cNvPicPr preferRelativeResize="0"/>
          <p:nvPr/>
        </p:nvPicPr>
        <p:blipFill rotWithShape="1">
          <a:blip r:embed="rId5">
            <a:alphaModFix/>
          </a:blip>
          <a:srcRect l="9099" t="2000000" r="-9100" b="-2000000"/>
          <a:stretch/>
        </p:blipFill>
        <p:spPr>
          <a:xfrm>
            <a:off x="10464800" y="5892963"/>
            <a:ext cx="58547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5450" y="218150"/>
            <a:ext cx="2540000" cy="20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0"/>
          <p:cNvSpPr txBox="1"/>
          <p:nvPr/>
        </p:nvSpPr>
        <p:spPr>
          <a:xfrm>
            <a:off x="2898325" y="659925"/>
            <a:ext cx="7722000" cy="10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기획 배경</a:t>
            </a:r>
            <a:endParaRPr sz="4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0"/>
          <p:cNvSpPr txBox="1"/>
          <p:nvPr/>
        </p:nvSpPr>
        <p:spPr>
          <a:xfrm>
            <a:off x="1438700" y="2068075"/>
            <a:ext cx="12831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❏"/>
            </a:pPr>
            <a:r>
              <a:rPr lang="ko-KR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지하철 광고의 효과 측정 </a:t>
            </a:r>
            <a:endParaRPr sz="2900" b="1" dirty="0">
              <a:solidFill>
                <a:schemeClr val="dk1"/>
              </a:solidFill>
            </a:endParaRPr>
          </a:p>
        </p:txBody>
      </p:sp>
      <p:sp>
        <p:nvSpPr>
          <p:cNvPr id="223" name="Google Shape;223;p20"/>
          <p:cNvSpPr/>
          <p:nvPr/>
        </p:nvSpPr>
        <p:spPr>
          <a:xfrm>
            <a:off x="1199650" y="3426675"/>
            <a:ext cx="4198500" cy="5275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객관적인 광고 효과 지표 부재</a:t>
            </a:r>
            <a:r>
              <a:rPr lang="ko-KR" sz="2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로 광고 효과 입증이 어려움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0"/>
          <p:cNvSpPr/>
          <p:nvPr/>
        </p:nvSpPr>
        <p:spPr>
          <a:xfrm>
            <a:off x="7044750" y="3426675"/>
            <a:ext cx="4198500" cy="5275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500" b="1" dirty="0">
                <a:solidFill>
                  <a:schemeClr val="dk1"/>
                </a:solidFill>
                <a:highlight>
                  <a:srgbClr val="FFF2CC"/>
                </a:highlight>
                <a:latin typeface="Calibri"/>
                <a:ea typeface="Calibri"/>
                <a:cs typeface="Calibri"/>
                <a:sym typeface="Calibri"/>
              </a:rPr>
              <a:t>신뢰할 수 있는 지표 개발과 표준화</a:t>
            </a:r>
            <a:r>
              <a:rPr lang="ko-KR" sz="2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필요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0"/>
          <p:cNvSpPr/>
          <p:nvPr/>
        </p:nvSpPr>
        <p:spPr>
          <a:xfrm>
            <a:off x="12745750" y="3426675"/>
            <a:ext cx="4198500" cy="5275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한국지방재정공제회에서</a:t>
            </a:r>
            <a:r>
              <a:rPr lang="ko-KR" sz="2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필요성을 인식 후, </a:t>
            </a:r>
            <a:r>
              <a:rPr lang="ko-KR" sz="2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&lt;옥외광고 효과지표 표준화 모델&gt;개발 진행 중</a:t>
            </a:r>
            <a:endParaRPr sz="25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67450" y="5806400"/>
            <a:ext cx="5080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740500" y="5806400"/>
            <a:ext cx="508000" cy="5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0"/>
          <p:cNvSpPr txBox="1"/>
          <p:nvPr/>
        </p:nvSpPr>
        <p:spPr>
          <a:xfrm>
            <a:off x="14642000" y="9303575"/>
            <a:ext cx="2902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출처 : 한국공제보험신문</a:t>
            </a:r>
            <a:endParaRPr sz="19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0"/>
          <p:cNvSpPr txBox="1"/>
          <p:nvPr/>
        </p:nvSpPr>
        <p:spPr>
          <a:xfrm>
            <a:off x="775450" y="9066275"/>
            <a:ext cx="82662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E0E0E"/>
              </a:buClr>
              <a:buSzPts val="1600"/>
              <a:buFont typeface="Calibri"/>
              <a:buChar char="●"/>
            </a:pPr>
            <a:r>
              <a:rPr lang="ko-KR" sz="1600" b="1" dirty="0">
                <a:solidFill>
                  <a:srgbClr val="0E0E0E"/>
                </a:solidFill>
                <a:latin typeface="Calibri"/>
                <a:ea typeface="Calibri"/>
                <a:cs typeface="Calibri"/>
                <a:sym typeface="Calibri"/>
              </a:rPr>
              <a:t>OOH (</a:t>
            </a:r>
            <a:r>
              <a:rPr lang="ko-KR" sz="1600" b="1" dirty="0" err="1">
                <a:solidFill>
                  <a:srgbClr val="0E0E0E"/>
                </a:solidFill>
                <a:latin typeface="Calibri"/>
                <a:ea typeface="Calibri"/>
                <a:cs typeface="Calibri"/>
                <a:sym typeface="Calibri"/>
              </a:rPr>
              <a:t>Out</a:t>
            </a:r>
            <a:r>
              <a:rPr lang="ko-KR" sz="1600" b="1" dirty="0">
                <a:solidFill>
                  <a:srgbClr val="0E0E0E"/>
                </a:solidFill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ko-KR" sz="1600" b="1" dirty="0" err="1">
                <a:solidFill>
                  <a:srgbClr val="0E0E0E"/>
                </a:solidFill>
                <a:latin typeface="Calibri"/>
                <a:ea typeface="Calibri"/>
                <a:cs typeface="Calibri"/>
                <a:sym typeface="Calibri"/>
              </a:rPr>
              <a:t>home</a:t>
            </a:r>
            <a:r>
              <a:rPr lang="ko-KR" sz="1600" b="1" dirty="0">
                <a:solidFill>
                  <a:srgbClr val="0E0E0E"/>
                </a:solidFill>
                <a:latin typeface="Calibri"/>
                <a:ea typeface="Calibri"/>
                <a:cs typeface="Calibri"/>
                <a:sym typeface="Calibri"/>
              </a:rPr>
              <a:t> 옥외광고물) :공중에게 항상 또는 일정기간 계속 노출되어 공중이 자유로이 통행하는 장소에서 볼 수 </a:t>
            </a:r>
            <a:r>
              <a:rPr lang="ko-KR" sz="1600" b="1" dirty="0" err="1">
                <a:solidFill>
                  <a:srgbClr val="0E0E0E"/>
                </a:solidFill>
                <a:latin typeface="Calibri"/>
                <a:ea typeface="Calibri"/>
                <a:cs typeface="Calibri"/>
                <a:sym typeface="Calibri"/>
              </a:rPr>
              <a:t>있는것으로서</a:t>
            </a:r>
            <a:r>
              <a:rPr lang="ko-KR" sz="1600" b="1" dirty="0">
                <a:solidFill>
                  <a:srgbClr val="0E0E0E"/>
                </a:solidFill>
                <a:latin typeface="Calibri"/>
                <a:ea typeface="Calibri"/>
                <a:cs typeface="Calibri"/>
                <a:sym typeface="Calibri"/>
              </a:rPr>
              <a:t> 간판 그 밖에 이와 유사한 것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21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235" name="Google Shape;235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8288000" cy="10287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" name="Google Shape;236;p21"/>
            <p:cNvSpPr/>
            <p:nvPr/>
          </p:nvSpPr>
          <p:spPr>
            <a:xfrm>
              <a:off x="711650" y="1096650"/>
              <a:ext cx="16864800" cy="87966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37" name="Google Shape;237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43000" y="513225"/>
              <a:ext cx="16002000" cy="1181100"/>
            </a:xfrm>
            <a:prstGeom prst="rect">
              <a:avLst/>
            </a:prstGeom>
            <a:noFill/>
            <a:ln>
              <a:noFill/>
            </a:ln>
            <a:effectLst>
              <a:outerShdw dist="126586" dir="5400000">
                <a:srgbClr val="E6E6E6"/>
              </a:outerShdw>
            </a:effectLst>
          </p:spPr>
        </p:pic>
      </p:grpSp>
      <p:sp>
        <p:nvSpPr>
          <p:cNvPr id="238" name="Google Shape;238;p21"/>
          <p:cNvSpPr txBox="1"/>
          <p:nvPr/>
        </p:nvSpPr>
        <p:spPr>
          <a:xfrm>
            <a:off x="2898325" y="659925"/>
            <a:ext cx="7722000" cy="10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프로젝트 목표</a:t>
            </a:r>
            <a:endParaRPr sz="4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1"/>
          <p:cNvSpPr txBox="1"/>
          <p:nvPr/>
        </p:nvSpPr>
        <p:spPr>
          <a:xfrm>
            <a:off x="0" y="-1360000"/>
            <a:ext cx="125535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프로젝트의 산출물의 기대 효용(효과)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비즈니스 실무 활용성 제시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1"/>
          <p:cNvSpPr txBox="1"/>
          <p:nvPr/>
        </p:nvSpPr>
        <p:spPr>
          <a:xfrm>
            <a:off x="196925" y="10373800"/>
            <a:ext cx="18288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ko-K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대본 : ~ 구체적인 예시를 들어 iM뱅크 마케팅 전략과 연계지었다.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1"/>
          <p:cNvSpPr/>
          <p:nvPr/>
        </p:nvSpPr>
        <p:spPr>
          <a:xfrm>
            <a:off x="1359325" y="2163600"/>
            <a:ext cx="15803100" cy="73455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1"/>
          <p:cNvSpPr txBox="1"/>
          <p:nvPr/>
        </p:nvSpPr>
        <p:spPr>
          <a:xfrm>
            <a:off x="1242450" y="2163600"/>
            <a:ext cx="15803100" cy="7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1"/>
          <p:cNvSpPr/>
          <p:nvPr/>
        </p:nvSpPr>
        <p:spPr>
          <a:xfrm>
            <a:off x="6008150" y="2707900"/>
            <a:ext cx="10401600" cy="1974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1"/>
          <p:cNvSpPr txBox="1"/>
          <p:nvPr/>
        </p:nvSpPr>
        <p:spPr>
          <a:xfrm>
            <a:off x="6265675" y="2793750"/>
            <a:ext cx="9814800" cy="17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서울 지하철의 1시간 단위 혼잡도 데이터와 </a:t>
            </a:r>
            <a:endParaRPr sz="25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기상 및 날씨이슈(</a:t>
            </a:r>
            <a:r>
              <a:rPr lang="ko-KR" sz="25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폭염·황사·태풍·한파</a:t>
            </a:r>
            <a:r>
              <a:rPr lang="ko-KR" sz="2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데이터를 결합하여 분석</a:t>
            </a:r>
            <a:endParaRPr sz="2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1"/>
          <p:cNvSpPr/>
          <p:nvPr/>
        </p:nvSpPr>
        <p:spPr>
          <a:xfrm>
            <a:off x="5972275" y="5001600"/>
            <a:ext cx="10401600" cy="1974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1"/>
          <p:cNvSpPr/>
          <p:nvPr/>
        </p:nvSpPr>
        <p:spPr>
          <a:xfrm>
            <a:off x="5972275" y="7233375"/>
            <a:ext cx="10401600" cy="1974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1"/>
          <p:cNvSpPr txBox="1"/>
          <p:nvPr/>
        </p:nvSpPr>
        <p:spPr>
          <a:xfrm>
            <a:off x="6301550" y="5063638"/>
            <a:ext cx="9814800" cy="17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b="1" dirty="0">
                <a:solidFill>
                  <a:schemeClr val="dk1"/>
                </a:solidFill>
                <a:highlight>
                  <a:srgbClr val="FFF2CC"/>
                </a:highlight>
                <a:latin typeface="Calibri"/>
                <a:ea typeface="Calibri"/>
                <a:cs typeface="Calibri"/>
                <a:sym typeface="Calibri"/>
              </a:rPr>
              <a:t>다양한 </a:t>
            </a:r>
            <a:r>
              <a:rPr lang="ko-KR" sz="2500" b="1" dirty="0" err="1">
                <a:solidFill>
                  <a:schemeClr val="dk1"/>
                </a:solidFill>
                <a:highlight>
                  <a:srgbClr val="FFF2CC"/>
                </a:highlight>
                <a:latin typeface="Calibri"/>
                <a:ea typeface="Calibri"/>
                <a:cs typeface="Calibri"/>
                <a:sym typeface="Calibri"/>
              </a:rPr>
              <a:t>전처리</a:t>
            </a:r>
            <a:r>
              <a:rPr lang="ko-KR" sz="2500" b="1" dirty="0">
                <a:solidFill>
                  <a:schemeClr val="dk1"/>
                </a:solidFill>
                <a:highlight>
                  <a:srgbClr val="FFF2CC"/>
                </a:highlight>
                <a:latin typeface="Calibri"/>
                <a:ea typeface="Calibri"/>
                <a:cs typeface="Calibri"/>
                <a:sym typeface="Calibri"/>
              </a:rPr>
              <a:t> 기법으로 시계열 모델 구조를 실험</a:t>
            </a:r>
            <a:r>
              <a:rPr lang="ko-KR" sz="2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하여</a:t>
            </a:r>
            <a:endParaRPr sz="25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기상 영향을 반영한 지하철 혼잡도를 예측</a:t>
            </a:r>
            <a:endParaRPr sz="25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1"/>
          <p:cNvSpPr txBox="1"/>
          <p:nvPr/>
        </p:nvSpPr>
        <p:spPr>
          <a:xfrm>
            <a:off x="6398775" y="7326375"/>
            <a:ext cx="9814800" cy="17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예측된 장기 혼잡도 추세를 </a:t>
            </a:r>
            <a:r>
              <a:rPr lang="ko-KR" sz="2500" b="1" dirty="0">
                <a:solidFill>
                  <a:schemeClr val="dk1"/>
                </a:solidFill>
                <a:highlight>
                  <a:srgbClr val="FFF2CC"/>
                </a:highlight>
                <a:latin typeface="Calibri"/>
                <a:ea typeface="Calibri"/>
                <a:cs typeface="Calibri"/>
                <a:sym typeface="Calibri"/>
              </a:rPr>
              <a:t>지하철 광고 전략 수립에 활용</a:t>
            </a:r>
            <a:endParaRPr sz="2500" b="1" dirty="0">
              <a:solidFill>
                <a:schemeClr val="dk1"/>
              </a:solidFill>
              <a:highlight>
                <a:srgbClr val="FFF2CC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25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iM뱅크를</a:t>
            </a:r>
            <a:r>
              <a:rPr lang="ko-KR" sz="2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예시로 마케팅 전략 제시</a:t>
            </a:r>
            <a:endParaRPr sz="25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9" name="Google Shape;249;p21" title="aggregat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2875" y="2879575"/>
            <a:ext cx="1620000" cy="16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1" title="algorith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32000" y="5159600"/>
            <a:ext cx="1620000" cy="16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1" title="ads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32875" y="7439625"/>
            <a:ext cx="1620000" cy="16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1"/>
          <p:cNvSpPr/>
          <p:nvPr/>
        </p:nvSpPr>
        <p:spPr>
          <a:xfrm>
            <a:off x="1959150" y="3466525"/>
            <a:ext cx="558000" cy="17883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1"/>
          <p:cNvSpPr/>
          <p:nvPr/>
        </p:nvSpPr>
        <p:spPr>
          <a:xfrm>
            <a:off x="1959150" y="6193950"/>
            <a:ext cx="558000" cy="17883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p2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75450" y="218150"/>
            <a:ext cx="2540000" cy="208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4992</Words>
  <Application>Microsoft Office PowerPoint</Application>
  <PresentationFormat>사용자 지정</PresentationFormat>
  <Paragraphs>807</Paragraphs>
  <Slides>55</Slides>
  <Notes>55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1" baseType="lpstr">
      <vt:lpstr>Arial</vt:lpstr>
      <vt:lpstr>Roboto Mono</vt:lpstr>
      <vt:lpstr>Calibri</vt:lpstr>
      <vt:lpstr>Trebuchet MS</vt:lpstr>
      <vt:lpstr>Anek Bangla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samsung</dc:creator>
  <cp:lastModifiedBy>전 은진</cp:lastModifiedBy>
  <cp:revision>15</cp:revision>
  <dcterms:modified xsi:type="dcterms:W3CDTF">2025-05-28T18:09:24Z</dcterms:modified>
</cp:coreProperties>
</file>